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60" r:id="rId2"/>
    <p:sldId id="257" r:id="rId3"/>
    <p:sldId id="259" r:id="rId4"/>
    <p:sldId id="262" r:id="rId5"/>
    <p:sldId id="258" r:id="rId6"/>
    <p:sldId id="261" r:id="rId7"/>
    <p:sldId id="272" r:id="rId8"/>
    <p:sldId id="267" r:id="rId9"/>
    <p:sldId id="268" r:id="rId10"/>
    <p:sldId id="269" r:id="rId11"/>
    <p:sldId id="270" r:id="rId12"/>
    <p:sldId id="271" r:id="rId13"/>
    <p:sldId id="264" r:id="rId14"/>
    <p:sldId id="265" r:id="rId15"/>
    <p:sldId id="266" r:id="rId16"/>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2"/>
    <p:restoredTop sz="71493"/>
  </p:normalViewPr>
  <p:slideViewPr>
    <p:cSldViewPr>
      <p:cViewPr varScale="1">
        <p:scale>
          <a:sx n="66" d="100"/>
          <a:sy n="66" d="100"/>
        </p:scale>
        <p:origin x="2736" y="176"/>
      </p:cViewPr>
      <p:guideLst>
        <p:guide orient="horz" pos="2160"/>
        <p:guide pos="2880"/>
      </p:guideLst>
    </p:cSldViewPr>
  </p:slideViewPr>
  <p:outlineViewPr>
    <p:cViewPr>
      <p:scale>
        <a:sx n="33" d="100"/>
        <a:sy n="33" d="100"/>
      </p:scale>
      <p:origin x="0" y="0"/>
    </p:cViewPr>
  </p:outlineViewPr>
  <p:notesTextViewPr>
    <p:cViewPr>
      <p:scale>
        <a:sx n="70" d="100"/>
        <a:sy n="70" d="100"/>
      </p:scale>
      <p:origin x="0" y="0"/>
    </p:cViewPr>
  </p:notesTextViewPr>
  <p:sorterViewPr>
    <p:cViewPr>
      <p:scale>
        <a:sx n="66" d="100"/>
        <a:sy n="66" d="100"/>
      </p:scale>
      <p:origin x="0" y="0"/>
    </p:cViewPr>
  </p:sorterViewPr>
  <p:notesViewPr>
    <p:cSldViewPr>
      <p:cViewPr>
        <p:scale>
          <a:sx n="116" d="100"/>
          <a:sy n="116" d="100"/>
        </p:scale>
        <p:origin x="2544" y="-1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F54755CC-61C0-4EA6-99F6-801668DA3F01}" type="datetimeFigureOut">
              <a:rPr lang="en-US" smtClean="0"/>
              <a:t>6/11/22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6832DADE-360F-4BCF-86B2-12FF44352156}" type="slidenum">
              <a:rPr lang="en-US" smtClean="0"/>
              <a:t>‹#›</a:t>
            </a:fld>
            <a:endParaRPr lang="en-US" dirty="0"/>
          </a:p>
        </p:txBody>
      </p:sp>
    </p:spTree>
    <p:extLst>
      <p:ext uri="{BB962C8B-B14F-4D97-AF65-F5344CB8AC3E}">
        <p14:creationId xmlns:p14="http://schemas.microsoft.com/office/powerpoint/2010/main" val="193261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gateway.com/passage/?search=Exodus+14&amp;version=KJV"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defRPr/>
            </a:pPr>
            <a:r>
              <a:rPr lang="en-US" sz="1000" dirty="0"/>
              <a:t>The word </a:t>
            </a:r>
            <a:r>
              <a:rPr lang="en-US" sz="1000" i="1" dirty="0"/>
              <a:t>Exodus </a:t>
            </a:r>
            <a:r>
              <a:rPr lang="en-US" sz="1000" dirty="0"/>
              <a:t>means “exit, departure or going out,” which clearly describes the book’s clear event: the departure of the Hebrews from Egypt to become God’s holy nation (people).  </a:t>
            </a:r>
          </a:p>
          <a:p>
            <a:pPr marL="171450" indent="-171450">
              <a:buFont typeface="Arial" charset="0"/>
              <a:buChar char="•"/>
              <a:defRPr/>
            </a:pPr>
            <a:r>
              <a:rPr lang="en-US" sz="1000" dirty="0"/>
              <a:t>Exodus includes two periods of time:  the fourth period  - the Egyptian Bondage period and the fifth period of Wilderness Wanderings.   </a:t>
            </a:r>
          </a:p>
          <a:p>
            <a:pPr marL="171450" indent="-171450">
              <a:buFont typeface="Arial" charset="0"/>
              <a:buChar char="•"/>
              <a:defRPr/>
            </a:pPr>
            <a:r>
              <a:rPr lang="en-US" sz="1000" dirty="0"/>
              <a:t>Our study of Exodus begins where Genesis leaves off.  Remember that in the last few chapters of Genesis, Joseph, after being sold into slavery, and an amazing chain of events that follow, becomes second in command to the Pharaoh himself.  Unaware of his position, his brothers come to Egypt to buy grain during the famine and after revealing his identity and forgiving his brothers, Joseph makes provision for them to come to Egypt where he provides them with land and a livelihood.   </a:t>
            </a:r>
          </a:p>
          <a:p>
            <a:pPr marL="171450" indent="-171450">
              <a:buFont typeface="Arial" charset="0"/>
              <a:buChar char="•"/>
            </a:pPr>
            <a:r>
              <a:rPr lang="en-US" sz="1000" dirty="0"/>
              <a:t>And the Hebrews prospered: “All the descendants of Jacob were seventy persons; Joseph was already in Egypt. </a:t>
            </a:r>
            <a:r>
              <a:rPr lang="en-US" sz="1000" b="1" baseline="30000" dirty="0"/>
              <a:t>6 </a:t>
            </a:r>
            <a:r>
              <a:rPr lang="en-US" sz="1000" dirty="0"/>
              <a:t>Then Joseph died, and all his brothers and all that generation. </a:t>
            </a:r>
            <a:r>
              <a:rPr lang="en-US" sz="1000" b="1" baseline="30000" dirty="0"/>
              <a:t>7 </a:t>
            </a:r>
            <a:r>
              <a:rPr lang="en-US" sz="1000" dirty="0"/>
              <a:t>But the people of Israel were fruitful and increased greatly; they multiplied and grew exceedingly strong, so that the land was filled with them” (Ex. 1:5-7)</a:t>
            </a:r>
          </a:p>
          <a:p>
            <a:pPr marL="171450" indent="-171450">
              <a:buFont typeface="Arial" charset="0"/>
              <a:buChar char="•"/>
            </a:pPr>
            <a:r>
              <a:rPr lang="en-US" sz="1000" dirty="0"/>
              <a:t>Until</a:t>
            </a:r>
            <a:r>
              <a:rPr lang="is-IS" sz="1000" dirty="0"/>
              <a:t>…. “</a:t>
            </a:r>
            <a:r>
              <a:rPr lang="en-US" sz="1000" dirty="0"/>
              <a:t>Now there arose a new king over Egypt, who did not know Joseph. </a:t>
            </a:r>
            <a:r>
              <a:rPr lang="en-US" sz="1000" b="1" baseline="30000" dirty="0"/>
              <a:t>9 </a:t>
            </a:r>
            <a:r>
              <a:rPr lang="en-US" sz="1000" dirty="0"/>
              <a:t>And he said to his people, “Behold, the people of Israel are too many and too mighty for us” (Ex. 1:8-9)</a:t>
            </a:r>
          </a:p>
          <a:p>
            <a:pPr marL="171450" indent="-171450">
              <a:buFont typeface="Arial" charset="0"/>
              <a:buChar char="•"/>
            </a:pPr>
            <a:r>
              <a:rPr lang="en-US" sz="1000" dirty="0"/>
              <a:t>The king’s insecurity leads him to Pharaoh who orders the Hebrew midwives to kill every Hebrew male they help deliver.  </a:t>
            </a:r>
          </a:p>
          <a:p>
            <a:pPr>
              <a:defRPr/>
            </a:pPr>
            <a:r>
              <a:rPr lang="en-US" sz="1000" dirty="0"/>
              <a:t> </a:t>
            </a:r>
          </a:p>
          <a:p>
            <a:endParaRPr lang="en-US" dirty="0"/>
          </a:p>
        </p:txBody>
      </p:sp>
      <p:sp>
        <p:nvSpPr>
          <p:cNvPr id="4" name="Slide Number Placeholder 3"/>
          <p:cNvSpPr>
            <a:spLocks noGrp="1"/>
          </p:cNvSpPr>
          <p:nvPr>
            <p:ph type="sldNum" sz="quarter" idx="10"/>
          </p:nvPr>
        </p:nvSpPr>
        <p:spPr/>
        <p:txBody>
          <a:bodyPr/>
          <a:lstStyle/>
          <a:p>
            <a:fld id="{6832DADE-360F-4BCF-86B2-12FF44352156}" type="slidenum">
              <a:rPr lang="en-US" smtClean="0"/>
              <a:t>1</a:t>
            </a:fld>
            <a:endParaRPr lang="en-US" dirty="0"/>
          </a:p>
        </p:txBody>
      </p:sp>
    </p:spTree>
    <p:extLst>
      <p:ext uri="{BB962C8B-B14F-4D97-AF65-F5344CB8AC3E}">
        <p14:creationId xmlns:p14="http://schemas.microsoft.com/office/powerpoint/2010/main" val="1159666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a:p>
        </p:txBody>
      </p:sp>
    </p:spTree>
    <p:extLst>
      <p:ext uri="{BB962C8B-B14F-4D97-AF65-F5344CB8AC3E}">
        <p14:creationId xmlns:p14="http://schemas.microsoft.com/office/powerpoint/2010/main" val="3099038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32DADE-360F-4BCF-86B2-12FF44352156}" type="slidenum">
              <a:rPr lang="en-US" smtClean="0"/>
              <a:t>13</a:t>
            </a:fld>
            <a:endParaRPr lang="en-US" dirty="0"/>
          </a:p>
        </p:txBody>
      </p:sp>
    </p:spTree>
    <p:extLst>
      <p:ext uri="{BB962C8B-B14F-4D97-AF65-F5344CB8AC3E}">
        <p14:creationId xmlns:p14="http://schemas.microsoft.com/office/powerpoint/2010/main" val="697790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32DADE-360F-4BCF-86B2-12FF44352156}" type="slidenum">
              <a:rPr lang="en-US" smtClean="0"/>
              <a:t>14</a:t>
            </a:fld>
            <a:endParaRPr lang="en-US" dirty="0"/>
          </a:p>
        </p:txBody>
      </p:sp>
    </p:spTree>
    <p:extLst>
      <p:ext uri="{BB962C8B-B14F-4D97-AF65-F5344CB8AC3E}">
        <p14:creationId xmlns:p14="http://schemas.microsoft.com/office/powerpoint/2010/main" val="3506031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32DADE-360F-4BCF-86B2-12FF44352156}" type="slidenum">
              <a:rPr lang="en-US" smtClean="0"/>
              <a:t>15</a:t>
            </a:fld>
            <a:endParaRPr lang="en-US" dirty="0"/>
          </a:p>
        </p:txBody>
      </p:sp>
    </p:spTree>
    <p:extLst>
      <p:ext uri="{BB962C8B-B14F-4D97-AF65-F5344CB8AC3E}">
        <p14:creationId xmlns:p14="http://schemas.microsoft.com/office/powerpoint/2010/main" val="750174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9613" y="0"/>
            <a:ext cx="5680075" cy="4260850"/>
          </a:xfrm>
        </p:spPr>
      </p:sp>
      <p:sp>
        <p:nvSpPr>
          <p:cNvPr id="3" name="Notes Placeholder 2"/>
          <p:cNvSpPr>
            <a:spLocks noGrp="1"/>
          </p:cNvSpPr>
          <p:nvPr>
            <p:ph type="body" idx="1"/>
          </p:nvPr>
        </p:nvSpPr>
        <p:spPr>
          <a:xfrm>
            <a:off x="315913" y="4387850"/>
            <a:ext cx="6781800" cy="5122863"/>
          </a:xfrm>
        </p:spPr>
        <p:txBody>
          <a:bodyPr>
            <a:normAutofit/>
          </a:bodyPr>
          <a:lstStyle/>
          <a:p>
            <a:r>
              <a:rPr lang="en-US" sz="1000" dirty="0"/>
              <a:t>Note: Occurrence</a:t>
            </a:r>
            <a:r>
              <a:rPr lang="en-US" sz="1000" baseline="0" dirty="0"/>
              <a:t> is around </a:t>
            </a:r>
            <a:r>
              <a:rPr lang="en-US" sz="1000" dirty="0"/>
              <a:t>1250 and covers a span of approximately 360 years from the death of Joseph (Ex. 1:6) to the erecting of the tabernacle in the wilderness of Sinai (Ex. 40:1ff).  As we leave Joseph’s story in Genesis</a:t>
            </a:r>
            <a:r>
              <a:rPr lang="en-US" sz="1000" baseline="0" dirty="0"/>
              <a:t> we come to</a:t>
            </a:r>
            <a:r>
              <a:rPr lang="en-US" sz="1000" dirty="0"/>
              <a:t> Exodus</a:t>
            </a:r>
            <a:r>
              <a:rPr lang="en-US" sz="1000" baseline="0" dirty="0"/>
              <a:t> where God’s people are stuck in Egypt.  We are introduced to the Book with the “children of Israel” becoming fruitful leading the Pharaoh to protect his own interest by making slaves of them (Ex. 1:7).  After this order we find the mother of Moses placing the three-month-old child in a basket where Pharaoh’s daughter rescues him and, with the help of his biological mother, raises him to manhood.  Of Moses, Stephen tells us that, “He was learned in all the wisdom of Egypt” (Acts 7:22).  The Hebrew writer says he refused the pleasures of Egypt (but could have accepted them - see Heb. 11:25).  In his 40</a:t>
            </a:r>
            <a:r>
              <a:rPr lang="en-US" sz="1000" baseline="30000" dirty="0"/>
              <a:t>th</a:t>
            </a:r>
            <a:r>
              <a:rPr lang="en-US" sz="1000" baseline="0" dirty="0"/>
              <a:t> year, after killing and Egyptian (Chapter 2), and fearing for his life, Moses runs away, and he spends 40 years at Midian where he encounters God in the form of a burning bush (Chapter 3).  When God asks Moses to lead the people, Moses offers excuses for his limitations and God provides Aaron as his helper.  Pharaoh rejects God’s request to “let His people go” and ten plagues are bestowed upon Pharaoh until he finally relents and lets them go (Chapters 3-12).  The Passover Feast was celebrated before the coming of the last plague.  For 40-years Moses leads his people on a journey (Chapters 13-18) destined for the promise land, through the Red Sea, led by a cloud, fed manna from above, provided clothes that would not wear out; yet they grumbled (complained).  It took them only three days to begin complaining (Ex. 11:1-2).  The Law (Ten Commandments) is presented on Mt. Sinai (Chapters 19-24) and the people of God reach a covenant with God (24:7).  The golden calf incident reflects the fickleness of the Israelites (Ex. 32).  The tabernacle is configured and constructed and the method of worship is introduced</a:t>
            </a:r>
            <a:r>
              <a:rPr lang="en-US" sz="1000" dirty="0"/>
              <a:t>.  Moses lived 120 years and his life consisted of forty years as SOMEBODY, forty years of NOBODY, and the finals forty years as EVERYBODY (the go to man for God):  “And there has not arisen a prophet since in Israel like Moses, whom the LORD knew face to face” (Deut. 34:10).  </a:t>
            </a:r>
          </a:p>
          <a:p>
            <a:endParaRPr lang="en-US" sz="1000" baseline="0" dirty="0"/>
          </a:p>
          <a:p>
            <a:r>
              <a:rPr lang="en-US" sz="1000" b="1" u="sng" baseline="0" dirty="0"/>
              <a:t>Application</a:t>
            </a:r>
            <a:r>
              <a:rPr lang="en-US" sz="1000" u="sng" baseline="0" dirty="0"/>
              <a:t>:</a:t>
            </a:r>
          </a:p>
          <a:p>
            <a:pPr marL="228600" indent="-228600">
              <a:buFont typeface="+mj-lt"/>
              <a:buAutoNum type="arabicPeriod"/>
            </a:pPr>
            <a:r>
              <a:rPr lang="en-US" sz="1000" baseline="0" dirty="0"/>
              <a:t>Lasting freedom comes from God - spiritual freedom is eternal.   We are free to follow (or not).   We must not make men bigger than God.  </a:t>
            </a:r>
          </a:p>
          <a:p>
            <a:pPr marL="228600" indent="-228600">
              <a:buFont typeface="+mj-lt"/>
              <a:buAutoNum type="arabicPeriod"/>
            </a:pPr>
            <a:r>
              <a:rPr lang="en-US" sz="1000" baseline="0" dirty="0"/>
              <a:t>When God brings deliverance, He uses choice instruments to do His work (Moses, Aaron, etc.)</a:t>
            </a:r>
          </a:p>
          <a:p>
            <a:pPr marL="228600" indent="-228600">
              <a:buFont typeface="+mj-lt"/>
              <a:buAutoNum type="arabicPeriod"/>
            </a:pPr>
            <a:r>
              <a:rPr lang="en-US" sz="1000" baseline="0" dirty="0"/>
              <a:t>Freedom must be balanced with submission to authority from on high.  </a:t>
            </a:r>
          </a:p>
          <a:p>
            <a:endParaRPr lang="en-US" sz="1000" baseline="0" dirty="0"/>
          </a:p>
          <a:p>
            <a:r>
              <a:rPr lang="en-US" sz="1000" b="1" baseline="0" dirty="0"/>
              <a:t>Key thought</a:t>
            </a:r>
            <a:r>
              <a:rPr lang="en-US" sz="1000" baseline="0" dirty="0"/>
              <a:t>: Freedom is not always easy! “</a:t>
            </a:r>
            <a:r>
              <a:rPr lang="en-US" sz="1000" b="0" i="0" u="none" strike="noStrike" kern="1200" dirty="0">
                <a:solidFill>
                  <a:schemeClr val="tx1"/>
                </a:solidFill>
                <a:effectLst/>
                <a:latin typeface="+mn-lt"/>
                <a:ea typeface="+mn-ea"/>
                <a:cs typeface="+mn-cs"/>
              </a:rPr>
              <a:t>Is not this the word that we did tell thee in Egypt, saying, Let us alone, that we may serve the Egyptians? For it had been better for us to serve the Egyptians, than that we should die in the wilderness” (Ex. 14:12, ESV).  </a:t>
            </a:r>
          </a:p>
          <a:p>
            <a:br>
              <a:rPr lang="en-US" sz="900" b="0" i="0" kern="1200" dirty="0">
                <a:solidFill>
                  <a:schemeClr val="tx1"/>
                </a:solidFill>
                <a:effectLst/>
                <a:latin typeface="+mn-lt"/>
                <a:ea typeface="+mn-ea"/>
                <a:cs typeface="+mn-cs"/>
                <a:hlinkClick r:id="rId3" tooltip="View Full Chapter"/>
              </a:rPr>
            </a:br>
            <a:endParaRPr lang="en-US" sz="900" dirty="0"/>
          </a:p>
        </p:txBody>
      </p:sp>
      <p:sp>
        <p:nvSpPr>
          <p:cNvPr id="4" name="Slide Number Placeholder 3"/>
          <p:cNvSpPr>
            <a:spLocks noGrp="1"/>
          </p:cNvSpPr>
          <p:nvPr>
            <p:ph type="sldNum" sz="quarter" idx="10"/>
          </p:nvPr>
        </p:nvSpPr>
        <p:spPr/>
        <p:txBody>
          <a:bodyPr/>
          <a:lstStyle/>
          <a:p>
            <a:fld id="{6832DADE-360F-4BCF-86B2-12FF44352156}" type="slidenum">
              <a:rPr lang="en-US" smtClean="0"/>
              <a:t>2</a:t>
            </a:fld>
            <a:endParaRPr lang="en-US" dirty="0"/>
          </a:p>
        </p:txBody>
      </p:sp>
    </p:spTree>
    <p:extLst>
      <p:ext uri="{BB962C8B-B14F-4D97-AF65-F5344CB8AC3E}">
        <p14:creationId xmlns:p14="http://schemas.microsoft.com/office/powerpoint/2010/main" val="756463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a:p>
        </p:txBody>
      </p:sp>
    </p:spTree>
    <p:extLst>
      <p:ext uri="{BB962C8B-B14F-4D97-AF65-F5344CB8AC3E}">
        <p14:creationId xmlns:p14="http://schemas.microsoft.com/office/powerpoint/2010/main" val="1032894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32DADE-360F-4BCF-86B2-12FF44352156}" type="slidenum">
              <a:rPr lang="en-US" smtClean="0"/>
              <a:t>4</a:t>
            </a:fld>
            <a:endParaRPr lang="en-US" dirty="0"/>
          </a:p>
        </p:txBody>
      </p:sp>
    </p:spTree>
    <p:extLst>
      <p:ext uri="{BB962C8B-B14F-4D97-AF65-F5344CB8AC3E}">
        <p14:creationId xmlns:p14="http://schemas.microsoft.com/office/powerpoint/2010/main" val="35171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822325"/>
            <a:ext cx="6019800" cy="3519487"/>
          </a:xfrm>
        </p:spPr>
      </p:sp>
      <p:sp>
        <p:nvSpPr>
          <p:cNvPr id="3" name="Notes Placeholder 2"/>
          <p:cNvSpPr>
            <a:spLocks noGrp="1"/>
          </p:cNvSpPr>
          <p:nvPr>
            <p:ph type="body" idx="1"/>
          </p:nvPr>
        </p:nvSpPr>
        <p:spPr>
          <a:xfrm>
            <a:off x="577850" y="4464050"/>
            <a:ext cx="6019799" cy="4217988"/>
          </a:xfrm>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dirty="0"/>
              <a:t>The first five books of the Bible make up the Pentateuch (from </a:t>
            </a:r>
            <a:r>
              <a:rPr lang="en-US" sz="1000" i="1" dirty="0" err="1"/>
              <a:t>penta</a:t>
            </a:r>
            <a:r>
              <a:rPr lang="en-US" sz="1000" i="1" dirty="0"/>
              <a:t>, </a:t>
            </a:r>
            <a:r>
              <a:rPr lang="en-US" sz="1000" dirty="0"/>
              <a:t>the Greek word for five, and </a:t>
            </a:r>
            <a:r>
              <a:rPr lang="en-US" sz="1000" i="1" dirty="0" err="1"/>
              <a:t>teuchos</a:t>
            </a:r>
            <a:r>
              <a:rPr lang="en-US" sz="1000" dirty="0"/>
              <a:t>, which means tool).  Otherwise known as the </a:t>
            </a:r>
            <a:r>
              <a:rPr lang="en-US" sz="1000" i="1" dirty="0"/>
              <a:t>Torah - </a:t>
            </a:r>
            <a:r>
              <a:rPr lang="en-US" sz="1000" dirty="0"/>
              <a:t>Each</a:t>
            </a:r>
            <a:r>
              <a:rPr lang="en-US" sz="1000" baseline="0" dirty="0"/>
              <a:t> </a:t>
            </a:r>
            <a:r>
              <a:rPr lang="en-US" sz="1000" dirty="0"/>
              <a:t>the five books written by Moses.</a:t>
            </a:r>
            <a:r>
              <a:rPr lang="en-US" sz="1000" baseline="0" dirty="0"/>
              <a:t>  </a:t>
            </a:r>
          </a:p>
          <a:p>
            <a:endParaRPr lang="en-US" dirty="0"/>
          </a:p>
        </p:txBody>
      </p:sp>
      <p:sp>
        <p:nvSpPr>
          <p:cNvPr id="4" name="Slide Number Placeholder 3"/>
          <p:cNvSpPr>
            <a:spLocks noGrp="1"/>
          </p:cNvSpPr>
          <p:nvPr>
            <p:ph type="sldNum" sz="quarter" idx="10"/>
          </p:nvPr>
        </p:nvSpPr>
        <p:spPr/>
        <p:txBody>
          <a:bodyPr/>
          <a:lstStyle/>
          <a:p>
            <a:fld id="{6832DADE-360F-4BCF-86B2-12FF44352156}" type="slidenum">
              <a:rPr lang="en-US" smtClean="0"/>
              <a:t>5</a:t>
            </a:fld>
            <a:endParaRPr lang="en-US" dirty="0"/>
          </a:p>
        </p:txBody>
      </p:sp>
    </p:spTree>
    <p:extLst>
      <p:ext uri="{BB962C8B-B14F-4D97-AF65-F5344CB8AC3E}">
        <p14:creationId xmlns:p14="http://schemas.microsoft.com/office/powerpoint/2010/main" val="5172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32DADE-360F-4BCF-86B2-12FF44352156}" type="slidenum">
              <a:rPr lang="en-US" smtClean="0"/>
              <a:t>6</a:t>
            </a:fld>
            <a:endParaRPr lang="en-US" dirty="0"/>
          </a:p>
        </p:txBody>
      </p:sp>
    </p:spTree>
    <p:extLst>
      <p:ext uri="{BB962C8B-B14F-4D97-AF65-F5344CB8AC3E}">
        <p14:creationId xmlns:p14="http://schemas.microsoft.com/office/powerpoint/2010/main" val="30453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8</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a:p>
        </p:txBody>
      </p:sp>
    </p:spTree>
    <p:extLst>
      <p:ext uri="{BB962C8B-B14F-4D97-AF65-F5344CB8AC3E}">
        <p14:creationId xmlns:p14="http://schemas.microsoft.com/office/powerpoint/2010/main" val="1394124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a:p>
        </p:txBody>
      </p:sp>
    </p:spTree>
    <p:extLst>
      <p:ext uri="{BB962C8B-B14F-4D97-AF65-F5344CB8AC3E}">
        <p14:creationId xmlns:p14="http://schemas.microsoft.com/office/powerpoint/2010/main" val="6314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6/11/22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6/11/22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6/11/22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Exodus</a:t>
            </a:r>
          </a:p>
        </p:txBody>
      </p:sp>
    </p:spTree>
    <p:extLst>
      <p:ext uri="{BB962C8B-B14F-4D97-AF65-F5344CB8AC3E}">
        <p14:creationId xmlns:p14="http://schemas.microsoft.com/office/powerpoint/2010/main" val="522533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t>Why is Exodus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228600" y="1408176"/>
            <a:ext cx="8743950" cy="5294376"/>
          </a:xfrm>
        </p:spPr>
        <p:txBody>
          <a:bodyPr>
            <a:noAutofit/>
          </a:bodyPr>
          <a:lstStyle/>
          <a:p>
            <a:pPr marL="89154" indent="0">
              <a:buNone/>
            </a:pPr>
            <a:r>
              <a:rPr lang="en-US" sz="2200" dirty="0"/>
              <a:t>First, Exodus reveals the name of God - His nature.  Secondly, Exodus demonstrates the faithfulness of God.  Third, Exodus pictures the salvation of God.  Fourth, Exodus emphasizes the commandments of God. In Exodus we witness God beginning to fulfill His promises to Abraham, Isaac, and Jacob. Though the children of Israel were enslaved in a foreign land, God miraculously and dramatically delivered them to freedom. He then established Israel as a theocratic nation under His covenant with Moses on Mount Sinai. The ten plagues, the Passover, the parting of the Red Sea, the fearsome majesty of God’s presence at Mount Sinai, the giving of the Ten Commandments, the building of the tabernacle . . . these events from Exodus are foundational to the Jewish faith. And they provide crucial background context to help future readers of Scripture understand the entire Bible’s message of redemption. The frequency of references to Exodus by various biblical writers, and even Jesus’s own words, testify to its importance.</a:t>
            </a:r>
          </a:p>
          <a:p>
            <a:pPr marL="89154" indent="0">
              <a:buNone/>
            </a:pPr>
            <a:endParaRPr lang="en-US" sz="2200" dirty="0"/>
          </a:p>
          <a:p>
            <a:pPr marL="89154" indent="0">
              <a:buNone/>
            </a:pPr>
            <a:endParaRPr lang="en-US" sz="2200" dirty="0"/>
          </a:p>
          <a:p>
            <a:pPr marL="89154" indent="0">
              <a:buNone/>
            </a:pPr>
            <a:endParaRPr lang="en-US" sz="1800" dirty="0"/>
          </a:p>
          <a:p>
            <a:pPr marL="89154" indent="0">
              <a:buNone/>
            </a:pPr>
            <a:endParaRPr lang="en-US" sz="1800" dirty="0"/>
          </a:p>
        </p:txBody>
      </p:sp>
    </p:spTree>
    <p:extLst>
      <p:ext uri="{BB962C8B-B14F-4D97-AF65-F5344CB8AC3E}">
        <p14:creationId xmlns:p14="http://schemas.microsoft.com/office/powerpoint/2010/main" val="427122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228600" y="1408176"/>
            <a:ext cx="8763000" cy="6059424"/>
          </a:xfrm>
        </p:spPr>
        <p:txBody>
          <a:bodyPr>
            <a:noAutofit/>
          </a:bodyPr>
          <a:lstStyle/>
          <a:p>
            <a:pPr marL="89154" indent="0">
              <a:buNone/>
            </a:pPr>
            <a:r>
              <a:rPr lang="en-US" sz="2200" dirty="0"/>
              <a:t>The overall theme of Exodus is redemption—how God delivered the Israelites and made them His special people.  After He rescued them from slavery, God provided the Law, which gave instructions on how the people could be consecrated or made holy.  Holiness matters; it mattered then, and it matters now. God established a system of sacrifice, which guided them in appropriate worship behavior.  Just as significantly, God provided detailed directions on the building of His tabernacle, or tent.  He intended to live among the Israelites and manifest His shekinah glory (Exodus 40:34–35)—another proof that they were indeed His people.  The importance of detail is important.  Just as God insisted on specifics regarding the tabernacle, so does it matter how we build our churches.  The Mosaic Covenant, unveiled initially through the Decalogue (Ten Commandments), provides the foundation for the beliefs and practices of Judaism, from common eating practices to complex worship regulations. Through the Law, God says that all of life relates to God.  Nothing is outside His jurisdiction</a:t>
            </a:r>
            <a:r>
              <a:rPr lang="en-US" sz="2000" dirty="0"/>
              <a:t>.</a:t>
            </a:r>
          </a:p>
        </p:txBody>
      </p:sp>
    </p:spTree>
    <p:extLst>
      <p:ext uri="{BB962C8B-B14F-4D97-AF65-F5344CB8AC3E}">
        <p14:creationId xmlns:p14="http://schemas.microsoft.com/office/powerpoint/2010/main" val="23135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t>How do I apply this?</a:t>
            </a:r>
          </a:p>
        </p:txBody>
      </p:sp>
      <p:sp>
        <p:nvSpPr>
          <p:cNvPr id="5" name="Content Placeholder 4">
            <a:extLst>
              <a:ext uri="{FF2B5EF4-FFF2-40B4-BE49-F238E27FC236}">
                <a16:creationId xmlns:a16="http://schemas.microsoft.com/office/drawing/2014/main" id="{EFC6F071-B48C-A446-A222-4A3A266EE703}"/>
              </a:ext>
            </a:extLst>
          </p:cNvPr>
          <p:cNvSpPr>
            <a:spLocks noGrp="1"/>
          </p:cNvSpPr>
          <p:nvPr>
            <p:ph idx="1"/>
          </p:nvPr>
        </p:nvSpPr>
        <p:spPr>
          <a:xfrm>
            <a:off x="228600" y="1600200"/>
            <a:ext cx="8686800" cy="5102352"/>
          </a:xfrm>
        </p:spPr>
        <p:txBody>
          <a:bodyPr>
            <a:normAutofit fontScale="70000" lnSpcReduction="20000"/>
          </a:bodyPr>
          <a:lstStyle/>
          <a:p>
            <a:pPr marL="118872" indent="0">
              <a:buNone/>
            </a:pPr>
            <a:r>
              <a:rPr lang="en-US" dirty="0"/>
              <a:t>Like the Israelites who left Egypt, all believers in Christ are redeemed and consecrated to God.  Peter calls us, “a chosen race, a royal priesthood, a holy nation, a people for his own possession” (1 Pe. 2:9-10).  Under the Mosaic Covenant, people annually sacrificed unblemished animals according to specific regulations in order to have their sins covered, or borne, by that animal.  One’s understanding of the “lamb” in the Old Testament is important to our  understanding  the “Lamb of God”  in the New Testament (John 1:29).  One must not miss the implications of blood sacrifice to atone for sin.   The author of the New Testament book of Hebrews tells us, “But in these sacrifices there is a reminder of sins every year. 4 For it is impossible for the blood of bulls and goats to take away sins.” (Heb. 10:3–4, ESV). Jesus’s sacrifice on the cross fulfilled the Law. As the perfect Lamb of God, He took away our sin permanently when He sacrificed Himself on our behalf. “And by that will we have been sanctified (holy, NIV) through the offering of the body of Jesus Christ once for all” (10:10, ESV)</a:t>
            </a:r>
          </a:p>
        </p:txBody>
      </p:sp>
    </p:spTree>
    <p:extLst>
      <p:ext uri="{BB962C8B-B14F-4D97-AF65-F5344CB8AC3E}">
        <p14:creationId xmlns:p14="http://schemas.microsoft.com/office/powerpoint/2010/main" val="3487663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639BF-D62C-834A-A857-A7371BC83CE4}"/>
              </a:ext>
            </a:extLst>
          </p:cNvPr>
          <p:cNvSpPr>
            <a:spLocks noGrp="1"/>
          </p:cNvSpPr>
          <p:nvPr>
            <p:ph type="title" idx="4294967295"/>
          </p:nvPr>
        </p:nvSpPr>
        <p:spPr>
          <a:xfrm>
            <a:off x="0" y="155575"/>
            <a:ext cx="8229600" cy="454025"/>
          </a:xfrm>
        </p:spPr>
        <p:txBody>
          <a:bodyPr>
            <a:normAutofit fontScale="90000"/>
          </a:bodyPr>
          <a:lstStyle/>
          <a:p>
            <a:r>
              <a:rPr lang="en-US" sz="3200" dirty="0">
                <a:solidFill>
                  <a:schemeClr val="tx1"/>
                </a:solidFill>
              </a:rPr>
              <a:t>Brief Outline</a:t>
            </a:r>
          </a:p>
        </p:txBody>
      </p:sp>
      <p:sp>
        <p:nvSpPr>
          <p:cNvPr id="3" name="Content Placeholder 2">
            <a:extLst>
              <a:ext uri="{FF2B5EF4-FFF2-40B4-BE49-F238E27FC236}">
                <a16:creationId xmlns:a16="http://schemas.microsoft.com/office/drawing/2014/main" id="{8159DFDD-E5D1-6D47-96CF-09BDA3830AEA}"/>
              </a:ext>
            </a:extLst>
          </p:cNvPr>
          <p:cNvSpPr>
            <a:spLocks noGrp="1"/>
          </p:cNvSpPr>
          <p:nvPr>
            <p:ph idx="4294967295"/>
          </p:nvPr>
        </p:nvSpPr>
        <p:spPr>
          <a:xfrm>
            <a:off x="152400" y="609600"/>
            <a:ext cx="8839200" cy="6248400"/>
          </a:xfrm>
        </p:spPr>
        <p:txBody>
          <a:bodyPr>
            <a:normAutofit/>
          </a:bodyPr>
          <a:lstStyle/>
          <a:p>
            <a:pPr marL="118872" indent="0">
              <a:buNone/>
            </a:pPr>
            <a:r>
              <a:rPr lang="en-US" sz="2000" dirty="0"/>
              <a:t>I.   </a:t>
            </a:r>
            <a:r>
              <a:rPr lang="en-US" sz="2000" b="1" dirty="0"/>
              <a:t>The Deliverance of God </a:t>
            </a:r>
            <a:r>
              <a:rPr lang="en-US" sz="2000" dirty="0"/>
              <a:t>(1-18)</a:t>
            </a:r>
          </a:p>
          <a:p>
            <a:pPr marL="118872" indent="0">
              <a:buNone/>
            </a:pPr>
            <a:r>
              <a:rPr lang="en-US" sz="2000" dirty="0"/>
              <a:t>      A. God prepares a deliverer for Israel (1:1-2:25).</a:t>
            </a:r>
          </a:p>
          <a:p>
            <a:pPr marL="118872" indent="0">
              <a:buNone/>
            </a:pPr>
            <a:r>
              <a:rPr lang="en-US" sz="2000" dirty="0"/>
              <a:t>      B. God sends Moses to deliver Israel out of Egypt (3:1-4:31).</a:t>
            </a:r>
          </a:p>
          <a:p>
            <a:pPr marL="118872" indent="0">
              <a:buNone/>
            </a:pPr>
            <a:r>
              <a:rPr lang="en-US" sz="2000" dirty="0"/>
              <a:t>      C. Moses’ Initial attempts to deliver Israel fail (5:1-7:13).</a:t>
            </a:r>
            <a:br>
              <a:rPr lang="en-US" sz="2000" dirty="0"/>
            </a:br>
            <a:r>
              <a:rPr lang="en-US" sz="2000" dirty="0"/>
              <a:t>      D. Moses’ continued attempts to deliver Israel fail - plagues (7:14-10:29)</a:t>
            </a:r>
          </a:p>
          <a:p>
            <a:pPr marL="118872" indent="0">
              <a:buNone/>
            </a:pPr>
            <a:r>
              <a:rPr lang="en-US" sz="2000" dirty="0"/>
              <a:t>           1.  Waters Become Blood (7:14-25)</a:t>
            </a:r>
            <a:br>
              <a:rPr lang="en-US" sz="2000" dirty="0"/>
            </a:br>
            <a:r>
              <a:rPr lang="en-US" sz="2000" dirty="0"/>
              <a:t>           2.  Frogs (8:1-15)</a:t>
            </a:r>
            <a:br>
              <a:rPr lang="en-US" sz="2000" dirty="0"/>
            </a:br>
            <a:r>
              <a:rPr lang="en-US" sz="2000" dirty="0"/>
              <a:t>           3.  Lice (8:16-19)</a:t>
            </a:r>
          </a:p>
          <a:p>
            <a:pPr marL="118872" indent="0">
              <a:buNone/>
            </a:pPr>
            <a:r>
              <a:rPr lang="en-US" sz="2000" dirty="0"/>
              <a:t>           4.  Swarms of flies (8:20-32)</a:t>
            </a:r>
          </a:p>
          <a:p>
            <a:pPr marL="118872" indent="0">
              <a:buNone/>
            </a:pPr>
            <a:r>
              <a:rPr lang="en-US" sz="2000" dirty="0"/>
              <a:t>           5.  Pestilence (9:1-7)</a:t>
            </a:r>
          </a:p>
          <a:p>
            <a:pPr marL="118872" indent="0">
              <a:buNone/>
            </a:pPr>
            <a:r>
              <a:rPr lang="en-US" sz="2000" dirty="0"/>
              <a:t>           6.  Boils (9:8-12)</a:t>
            </a:r>
            <a:br>
              <a:rPr lang="en-US" sz="2000" dirty="0"/>
            </a:br>
            <a:r>
              <a:rPr lang="en-US" sz="2000" dirty="0"/>
              <a:t>           7.  Hail (9:13-35)</a:t>
            </a:r>
            <a:br>
              <a:rPr lang="en-US" sz="2000" dirty="0"/>
            </a:br>
            <a:r>
              <a:rPr lang="en-US" sz="2000" dirty="0"/>
              <a:t>           8.  Locusts (10:1-20)</a:t>
            </a:r>
            <a:br>
              <a:rPr lang="en-US" sz="2000" dirty="0"/>
            </a:br>
            <a:r>
              <a:rPr lang="en-US" sz="2000" dirty="0"/>
              <a:t>           9.  Darkness (10:21-29).</a:t>
            </a:r>
          </a:p>
          <a:p>
            <a:pPr marL="118872" indent="0">
              <a:buNone/>
            </a:pPr>
            <a:r>
              <a:rPr lang="en-US" sz="2000" dirty="0"/>
              <a:t>      E. Moses’ Final Attempt To Deliver Israel Succeeds (11:1-12:51).</a:t>
            </a:r>
          </a:p>
          <a:p>
            <a:pPr marL="118872" indent="0">
              <a:buNone/>
            </a:pPr>
            <a:r>
              <a:rPr lang="en-US" sz="2000" dirty="0"/>
              <a:t>           1.  Moses announces the final plague (11:1-10).</a:t>
            </a:r>
          </a:p>
          <a:p>
            <a:pPr marL="118872" indent="0">
              <a:buNone/>
            </a:pPr>
            <a:r>
              <a:rPr lang="en-US" sz="2000" dirty="0"/>
              <a:t>           2.  God gives Israel the Passover (12:1-28).</a:t>
            </a:r>
          </a:p>
          <a:p>
            <a:pPr marL="118872" indent="0">
              <a:buNone/>
            </a:pPr>
            <a:r>
              <a:rPr lang="en-US" sz="2000" dirty="0"/>
              <a:t>           3.  God strikes the firstborn in Egypt (12:29-30).</a:t>
            </a:r>
          </a:p>
          <a:p>
            <a:pPr marL="118872" indent="0">
              <a:buNone/>
            </a:pPr>
            <a:r>
              <a:rPr lang="en-US" sz="2000" dirty="0"/>
              <a:t>           4.  Moses leads Israel out of Egypt (12:31-51).</a:t>
            </a:r>
          </a:p>
        </p:txBody>
      </p:sp>
    </p:spTree>
    <p:extLst>
      <p:ext uri="{BB962C8B-B14F-4D97-AF65-F5344CB8AC3E}">
        <p14:creationId xmlns:p14="http://schemas.microsoft.com/office/powerpoint/2010/main" val="254132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59DFDD-E5D1-6D47-96CF-09BDA3830AEA}"/>
              </a:ext>
            </a:extLst>
          </p:cNvPr>
          <p:cNvSpPr>
            <a:spLocks noGrp="1"/>
          </p:cNvSpPr>
          <p:nvPr>
            <p:ph idx="4294967295"/>
          </p:nvPr>
        </p:nvSpPr>
        <p:spPr>
          <a:xfrm>
            <a:off x="0" y="228600"/>
            <a:ext cx="8991600" cy="6629400"/>
          </a:xfrm>
        </p:spPr>
        <p:txBody>
          <a:bodyPr>
            <a:normAutofit fontScale="92500" lnSpcReduction="20000"/>
          </a:bodyPr>
          <a:lstStyle/>
          <a:p>
            <a:pPr marL="118872" indent="0">
              <a:buNone/>
            </a:pPr>
            <a:r>
              <a:rPr lang="en-US" sz="2200" dirty="0"/>
              <a:t>      F. Israel’s Journey To The Red Sea (13:1-15:21)</a:t>
            </a:r>
            <a:br>
              <a:rPr lang="en-US" sz="2200" dirty="0"/>
            </a:br>
            <a:r>
              <a:rPr lang="en-US" sz="2200" dirty="0"/>
              <a:t>           1. They are commanded to consecrate their firstborn (13:1-16).</a:t>
            </a:r>
          </a:p>
          <a:p>
            <a:pPr marL="118872" indent="0">
              <a:buNone/>
            </a:pPr>
            <a:r>
              <a:rPr lang="en-US" sz="2200" dirty="0"/>
              <a:t>           2. God leads them in a pillar of cloud and fire (13:17-22).</a:t>
            </a:r>
          </a:p>
          <a:p>
            <a:pPr marL="118872" indent="0">
              <a:buNone/>
            </a:pPr>
            <a:r>
              <a:rPr lang="en-US" sz="2200" dirty="0"/>
              <a:t>           3. God saves them from the Egyptians (14:1-31).</a:t>
            </a:r>
          </a:p>
          <a:p>
            <a:pPr marL="118872" indent="0">
              <a:buNone/>
            </a:pPr>
            <a:r>
              <a:rPr lang="en-US" sz="2200" dirty="0"/>
              <a:t>           4. They sing a song of victory to the Lord (15:1-21).  </a:t>
            </a:r>
            <a:br>
              <a:rPr lang="en-US" sz="2200" dirty="0"/>
            </a:br>
            <a:r>
              <a:rPr lang="en-US" sz="2200" dirty="0"/>
              <a:t>      G. Israel’s Journey On To Sinai (15:22-18:27)</a:t>
            </a:r>
            <a:br>
              <a:rPr lang="en-US" sz="2200" dirty="0"/>
            </a:br>
            <a:r>
              <a:rPr lang="en-US" sz="2200" dirty="0"/>
              <a:t>           1. They repeatedly complain against Moses (15:22-17:7).</a:t>
            </a:r>
          </a:p>
          <a:p>
            <a:pPr marL="118872" indent="0">
              <a:buNone/>
            </a:pPr>
            <a:r>
              <a:rPr lang="en-US" sz="2200" dirty="0"/>
              <a:t>           2. Joshua leads them in war against Amalek (17:8-16).</a:t>
            </a:r>
          </a:p>
          <a:p>
            <a:pPr marL="118872" indent="0">
              <a:buNone/>
            </a:pPr>
            <a:r>
              <a:rPr lang="en-US" sz="2200" dirty="0"/>
              <a:t>           3. They are joined by Moses’ father-in-law, wife and sons (18:1-12).</a:t>
            </a:r>
          </a:p>
          <a:p>
            <a:pPr marL="118872" indent="0">
              <a:buNone/>
            </a:pPr>
            <a:r>
              <a:rPr lang="en-US" sz="2200" dirty="0"/>
              <a:t>           4. Moses appoints rulers to help him judge them (18:13-27).</a:t>
            </a:r>
          </a:p>
          <a:p>
            <a:pPr marL="118872" indent="0">
              <a:buNone/>
            </a:pPr>
            <a:r>
              <a:rPr lang="en-US" sz="2200" dirty="0"/>
              <a:t>II.  </a:t>
            </a:r>
            <a:r>
              <a:rPr lang="en-US" sz="2200" b="1" dirty="0"/>
              <a:t>The Covenant of God </a:t>
            </a:r>
            <a:r>
              <a:rPr lang="en-US" sz="2200" dirty="0"/>
              <a:t>(19-24)</a:t>
            </a:r>
          </a:p>
          <a:p>
            <a:pPr marL="118872" indent="0">
              <a:buNone/>
            </a:pPr>
            <a:r>
              <a:rPr lang="en-US" sz="2200" dirty="0"/>
              <a:t>      A. God makes a covenant with Israel - the Ten Commandments (19:1-20:21).</a:t>
            </a:r>
          </a:p>
          <a:p>
            <a:pPr marL="118872" indent="0">
              <a:buNone/>
            </a:pPr>
            <a:r>
              <a:rPr lang="en-US" sz="2200" dirty="0"/>
              <a:t>      B. God reveals His covenant through Moses (20:22-24:18).</a:t>
            </a:r>
          </a:p>
          <a:p>
            <a:pPr marL="118872" indent="0">
              <a:buNone/>
            </a:pPr>
            <a:r>
              <a:rPr lang="en-US" sz="2200" dirty="0"/>
              <a:t>II. </a:t>
            </a:r>
            <a:r>
              <a:rPr lang="en-US" sz="2200" b="1" dirty="0"/>
              <a:t>The Tabernacle of God </a:t>
            </a:r>
            <a:r>
              <a:rPr lang="en-US" sz="2200" dirty="0"/>
              <a:t>(25-40)</a:t>
            </a:r>
          </a:p>
          <a:p>
            <a:pPr marL="118872" indent="0">
              <a:buNone/>
            </a:pPr>
            <a:r>
              <a:rPr lang="en-US" sz="2200" dirty="0"/>
              <a:t>      A. God Tells Israel To Make Him A Sanctuary – Furnishings(25:1-27:21).</a:t>
            </a:r>
          </a:p>
          <a:p>
            <a:pPr marL="118872" indent="0">
              <a:buNone/>
            </a:pPr>
            <a:r>
              <a:rPr lang="en-US" sz="2200" dirty="0"/>
              <a:t>            1. An Ark &amp; A Mercy Seat (vv. 10-22)</a:t>
            </a:r>
          </a:p>
          <a:p>
            <a:pPr marL="118872" indent="0">
              <a:buNone/>
            </a:pPr>
            <a:r>
              <a:rPr lang="en-US" sz="2200" dirty="0"/>
              <a:t>            2. A Table (vv. 23-30)</a:t>
            </a:r>
            <a:br>
              <a:rPr lang="en-US" sz="2200" dirty="0"/>
            </a:br>
            <a:r>
              <a:rPr lang="en-US" sz="2200" dirty="0"/>
              <a:t>            3.  A Lampstand (vv. 31-40)</a:t>
            </a:r>
          </a:p>
          <a:p>
            <a:pPr marL="118872" indent="0">
              <a:buNone/>
            </a:pPr>
            <a:r>
              <a:rPr lang="en-US" sz="2200" dirty="0"/>
              <a:t>            4. The Curtains &amp; Coverings (26:1-14)</a:t>
            </a:r>
          </a:p>
          <a:p>
            <a:pPr marL="118872" indent="0">
              <a:buNone/>
            </a:pPr>
            <a:r>
              <a:rPr lang="en-US" sz="2200" dirty="0"/>
              <a:t>            5. The Frame (26:15-30)</a:t>
            </a:r>
          </a:p>
          <a:p>
            <a:pPr marL="118872" indent="0">
              <a:buNone/>
            </a:pPr>
            <a:r>
              <a:rPr lang="en-US" sz="2200" dirty="0"/>
              <a:t>            6. The Veil (26:31-35)</a:t>
            </a:r>
          </a:p>
          <a:p>
            <a:pPr marL="118872" indent="0">
              <a:buNone/>
            </a:pPr>
            <a:r>
              <a:rPr lang="en-US" sz="2200" dirty="0"/>
              <a:t>            7. The Door (26:36-37)</a:t>
            </a:r>
          </a:p>
          <a:p>
            <a:pPr marL="118872" indent="0">
              <a:buNone/>
            </a:pPr>
            <a:r>
              <a:rPr lang="en-US" sz="2200" dirty="0"/>
              <a:t>            8. The Altar Of Burnt Offering (27:1-8)</a:t>
            </a:r>
          </a:p>
          <a:p>
            <a:pPr marL="118872" indent="0">
              <a:buNone/>
            </a:pPr>
            <a:r>
              <a:rPr lang="en-US" sz="2200" dirty="0"/>
              <a:t>            9. The Court (27:9-19)</a:t>
            </a:r>
            <a:br>
              <a:rPr lang="en-US" sz="2200" dirty="0"/>
            </a:br>
            <a:r>
              <a:rPr lang="en-US" sz="2200" dirty="0"/>
              <a:t>       B. God gives instructions for the consecration of the priests (28:1-29:46)</a:t>
            </a:r>
            <a:br>
              <a:rPr lang="en-US" sz="2000" dirty="0"/>
            </a:br>
            <a:endParaRPr lang="en-US" sz="2000" dirty="0"/>
          </a:p>
        </p:txBody>
      </p:sp>
    </p:spTree>
    <p:extLst>
      <p:ext uri="{BB962C8B-B14F-4D97-AF65-F5344CB8AC3E}">
        <p14:creationId xmlns:p14="http://schemas.microsoft.com/office/powerpoint/2010/main" val="319605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59DFDD-E5D1-6D47-96CF-09BDA3830AEA}"/>
              </a:ext>
            </a:extLst>
          </p:cNvPr>
          <p:cNvSpPr>
            <a:spLocks noGrp="1"/>
          </p:cNvSpPr>
          <p:nvPr>
            <p:ph idx="4294967295"/>
          </p:nvPr>
        </p:nvSpPr>
        <p:spPr>
          <a:xfrm>
            <a:off x="0" y="228600"/>
            <a:ext cx="8991600" cy="6629400"/>
          </a:xfrm>
        </p:spPr>
        <p:txBody>
          <a:bodyPr>
            <a:normAutofit/>
          </a:bodyPr>
          <a:lstStyle/>
          <a:p>
            <a:pPr marL="118872" indent="0">
              <a:buNone/>
            </a:pPr>
            <a:r>
              <a:rPr lang="en-US" sz="2200" dirty="0"/>
              <a:t>      D. </a:t>
            </a:r>
            <a:r>
              <a:rPr lang="en-US" sz="2000" dirty="0"/>
              <a:t>God gives final instructions for the tabernacle (30:1-31:18).</a:t>
            </a:r>
          </a:p>
          <a:p>
            <a:pPr marL="118872" indent="0">
              <a:buNone/>
            </a:pPr>
            <a:r>
              <a:rPr lang="en-US" sz="2000" dirty="0"/>
              <a:t>       E.  Israel’s worship of the golden calf (32:1-35).  </a:t>
            </a:r>
            <a:br>
              <a:rPr lang="en-US" sz="2000" dirty="0"/>
            </a:br>
            <a:r>
              <a:rPr lang="en-US" sz="2000" dirty="0"/>
              <a:t>       F.  God’s broken relationship with Israel is restored - Moses’ face shone (33:1-</a:t>
            </a:r>
            <a:br>
              <a:rPr lang="en-US" sz="2000" dirty="0"/>
            </a:br>
            <a:r>
              <a:rPr lang="en-US" sz="2000" dirty="0"/>
              <a:t>             34:35).</a:t>
            </a:r>
            <a:br>
              <a:rPr lang="en-US" sz="2000" dirty="0"/>
            </a:br>
            <a:r>
              <a:rPr lang="en-US" sz="2000" dirty="0"/>
              <a:t>       G. The Tabernacle Of God Is Completed (35:1-40:38)</a:t>
            </a:r>
          </a:p>
          <a:p>
            <a:pPr marL="118872" indent="0">
              <a:buNone/>
            </a:pPr>
            <a:r>
              <a:rPr lang="en-US" sz="2000" dirty="0"/>
              <a:t>             1.  An offering was taken, and artisans were called to build the tabernacle </a:t>
            </a:r>
            <a:br>
              <a:rPr lang="en-US" sz="2000" dirty="0"/>
            </a:br>
            <a:r>
              <a:rPr lang="en-US" sz="2000" dirty="0"/>
              <a:t>                   (35:1-36:7).</a:t>
            </a:r>
          </a:p>
          <a:p>
            <a:pPr marL="118872" indent="0">
              <a:buNone/>
            </a:pPr>
            <a:r>
              <a:rPr lang="en-US" sz="2000" dirty="0"/>
              <a:t>             2.  The work was done, and the tabernacle was erected (36:8-40:33).</a:t>
            </a:r>
          </a:p>
          <a:p>
            <a:pPr marL="118872" indent="0">
              <a:buNone/>
            </a:pPr>
            <a:r>
              <a:rPr lang="en-US" sz="2000" dirty="0"/>
              <a:t>             3.  The glory of God filled the tabernacle (40:34-38).</a:t>
            </a:r>
          </a:p>
        </p:txBody>
      </p:sp>
    </p:spTree>
    <p:extLst>
      <p:ext uri="{BB962C8B-B14F-4D97-AF65-F5344CB8AC3E}">
        <p14:creationId xmlns:p14="http://schemas.microsoft.com/office/powerpoint/2010/main" val="377419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Exodus</a:t>
            </a:r>
          </a:p>
        </p:txBody>
      </p:sp>
      <p:sp>
        <p:nvSpPr>
          <p:cNvPr id="3" name="Content Placeholder 2"/>
          <p:cNvSpPr>
            <a:spLocks noGrp="1"/>
          </p:cNvSpPr>
          <p:nvPr>
            <p:ph idx="1"/>
          </p:nvPr>
        </p:nvSpPr>
        <p:spPr>
          <a:xfrm>
            <a:off x="685773" y="139419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47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4038600"/>
            <a:ext cx="7010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04800" y="4419600"/>
            <a:ext cx="8001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04800" y="4876800"/>
            <a:ext cx="800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28600" y="5334000"/>
            <a:ext cx="8077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800" y="5715000"/>
            <a:ext cx="8001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cxnSp>
        <p:nvCxnSpPr>
          <p:cNvPr id="45" name="Straight Connector 44"/>
          <p:cNvCxnSpPr/>
          <p:nvPr/>
        </p:nvCxnSpPr>
        <p:spPr>
          <a:xfrm rot="16200000" flipH="1" flipV="1">
            <a:off x="5448300" y="27051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0861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66" name="TextBox 65"/>
          <p:cNvSpPr txBox="1"/>
          <p:nvPr/>
        </p:nvSpPr>
        <p:spPr>
          <a:xfrm>
            <a:off x="1219200" y="3657600"/>
            <a:ext cx="1625366" cy="338554"/>
          </a:xfrm>
          <a:prstGeom prst="rect">
            <a:avLst/>
          </a:prstGeom>
          <a:noFill/>
        </p:spPr>
        <p:txBody>
          <a:bodyPr wrap="square" rtlCol="0">
            <a:spAutoFit/>
          </a:bodyPr>
          <a:lstStyle/>
          <a:p>
            <a:r>
              <a:rPr lang="en-US" sz="1600" dirty="0"/>
              <a:t>  Chapters 1-2</a:t>
            </a:r>
          </a:p>
        </p:txBody>
      </p:sp>
      <p:sp>
        <p:nvSpPr>
          <p:cNvPr id="72" name="TextBox 71"/>
          <p:cNvSpPr txBox="1"/>
          <p:nvPr/>
        </p:nvSpPr>
        <p:spPr>
          <a:xfrm>
            <a:off x="4343400" y="3200400"/>
            <a:ext cx="990600" cy="830997"/>
          </a:xfrm>
          <a:prstGeom prst="rect">
            <a:avLst/>
          </a:prstGeom>
          <a:noFill/>
        </p:spPr>
        <p:txBody>
          <a:bodyPr wrap="square" rtlCol="0">
            <a:spAutoFit/>
          </a:bodyPr>
          <a:lstStyle/>
          <a:p>
            <a:r>
              <a:rPr lang="en-US" sz="1600" dirty="0"/>
              <a:t>  Chapters </a:t>
            </a:r>
          </a:p>
          <a:p>
            <a:r>
              <a:rPr lang="en-US" sz="1600" dirty="0"/>
              <a:t>     13-18</a:t>
            </a:r>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cxnSp>
        <p:nvCxnSpPr>
          <p:cNvPr id="61" name="Straight Connector 60"/>
          <p:cNvCxnSpPr/>
          <p:nvPr/>
        </p:nvCxnSpPr>
        <p:spPr>
          <a:xfrm rot="5400000">
            <a:off x="1524000" y="25908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267200" y="26670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2667000" y="3657600"/>
            <a:ext cx="1600200" cy="338554"/>
          </a:xfrm>
          <a:prstGeom prst="rect">
            <a:avLst/>
          </a:prstGeom>
          <a:noFill/>
        </p:spPr>
        <p:txBody>
          <a:bodyPr wrap="square" rtlCol="0">
            <a:spAutoFit/>
          </a:bodyPr>
          <a:lstStyle/>
          <a:p>
            <a:r>
              <a:rPr lang="en-US" sz="1600" dirty="0"/>
              <a:t>Chapters 3-12</a:t>
            </a:r>
          </a:p>
        </p:txBody>
      </p:sp>
      <p:sp>
        <p:nvSpPr>
          <p:cNvPr id="118" name="TextBox 117"/>
          <p:cNvSpPr txBox="1"/>
          <p:nvPr/>
        </p:nvSpPr>
        <p:spPr>
          <a:xfrm>
            <a:off x="5410200" y="3429000"/>
            <a:ext cx="1330299" cy="584775"/>
          </a:xfrm>
          <a:prstGeom prst="rect">
            <a:avLst/>
          </a:prstGeom>
          <a:noFill/>
        </p:spPr>
        <p:txBody>
          <a:bodyPr wrap="square" rtlCol="0">
            <a:spAutoFit/>
          </a:bodyPr>
          <a:lstStyle/>
          <a:p>
            <a:r>
              <a:rPr lang="en-US" sz="1600" dirty="0"/>
              <a:t>    Chapters</a:t>
            </a:r>
          </a:p>
          <a:p>
            <a:r>
              <a:rPr lang="en-US" sz="1600" dirty="0"/>
              <a:t>        19-24</a:t>
            </a:r>
          </a:p>
        </p:txBody>
      </p:sp>
      <p:sp>
        <p:nvSpPr>
          <p:cNvPr id="120" name="TextBox 119"/>
          <p:cNvSpPr txBox="1"/>
          <p:nvPr/>
        </p:nvSpPr>
        <p:spPr>
          <a:xfrm>
            <a:off x="6705600" y="3429000"/>
            <a:ext cx="1472966" cy="584775"/>
          </a:xfrm>
          <a:prstGeom prst="rect">
            <a:avLst/>
          </a:prstGeom>
          <a:noFill/>
        </p:spPr>
        <p:txBody>
          <a:bodyPr wrap="square" rtlCol="0">
            <a:spAutoFit/>
          </a:bodyPr>
          <a:lstStyle/>
          <a:p>
            <a:r>
              <a:rPr lang="en-US" sz="1600" dirty="0"/>
              <a:t>     Chapters </a:t>
            </a:r>
          </a:p>
          <a:p>
            <a:r>
              <a:rPr lang="en-US" sz="1600" dirty="0"/>
              <a:t>         25-40</a:t>
            </a:r>
          </a:p>
        </p:txBody>
      </p:sp>
      <p:sp>
        <p:nvSpPr>
          <p:cNvPr id="144" name="TextBox 143"/>
          <p:cNvSpPr txBox="1"/>
          <p:nvPr/>
        </p:nvSpPr>
        <p:spPr>
          <a:xfrm>
            <a:off x="5105400" y="4038600"/>
            <a:ext cx="28194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771481" y="1843289"/>
            <a:ext cx="461665" cy="1436132"/>
          </a:xfrm>
          <a:prstGeom prst="rect">
            <a:avLst/>
          </a:prstGeom>
          <a:noFill/>
        </p:spPr>
        <p:txBody>
          <a:bodyPr vert="vert270" wrap="square" rtlCol="0">
            <a:spAutoFit/>
          </a:bodyPr>
          <a:lstStyle/>
          <a:p>
            <a:r>
              <a:rPr lang="en-US" dirty="0"/>
              <a:t> </a:t>
            </a:r>
          </a:p>
        </p:txBody>
      </p:sp>
      <p:sp>
        <p:nvSpPr>
          <p:cNvPr id="148" name="TextBox 147"/>
          <p:cNvSpPr txBox="1"/>
          <p:nvPr/>
        </p:nvSpPr>
        <p:spPr>
          <a:xfrm rot="283774">
            <a:off x="8369963" y="1450494"/>
            <a:ext cx="461665" cy="2050393"/>
          </a:xfrm>
          <a:prstGeom prst="rect">
            <a:avLst/>
          </a:prstGeom>
          <a:noFill/>
        </p:spPr>
        <p:txBody>
          <a:bodyPr vert="vert270" wrap="square" rtlCol="0">
            <a:spAutoFit/>
          </a:bodyPr>
          <a:lstStyle/>
          <a:p>
            <a:r>
              <a:rPr lang="en-US" dirty="0"/>
              <a:t> </a:t>
            </a:r>
          </a:p>
        </p:txBody>
      </p:sp>
      <p:sp>
        <p:nvSpPr>
          <p:cNvPr id="153" name="TextBox 152"/>
          <p:cNvSpPr txBox="1"/>
          <p:nvPr/>
        </p:nvSpPr>
        <p:spPr>
          <a:xfrm>
            <a:off x="5334000" y="2057400"/>
            <a:ext cx="1066800" cy="338554"/>
          </a:xfrm>
          <a:prstGeom prst="rect">
            <a:avLst/>
          </a:prstGeom>
          <a:noFill/>
        </p:spPr>
        <p:txBody>
          <a:bodyPr wrap="square" rtlCol="0">
            <a:spAutoFit/>
          </a:bodyPr>
          <a:lstStyle/>
          <a:p>
            <a:r>
              <a:rPr lang="en-US" sz="1600"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8" name="TextBox 47"/>
          <p:cNvSpPr txBox="1"/>
          <p:nvPr/>
        </p:nvSpPr>
        <p:spPr>
          <a:xfrm>
            <a:off x="1524000" y="1524000"/>
            <a:ext cx="1596051" cy="369332"/>
          </a:xfrm>
          <a:prstGeom prst="rect">
            <a:avLst/>
          </a:prstGeom>
          <a:noFill/>
        </p:spPr>
        <p:txBody>
          <a:bodyPr wrap="square" rtlCol="0">
            <a:spAutoFit/>
          </a:bodyPr>
          <a:lstStyle/>
          <a:p>
            <a:r>
              <a:rPr lang="en-US" dirty="0">
                <a:latin typeface="Arial Black" pitchFamily="34" charset="0"/>
              </a:rPr>
              <a:t> </a:t>
            </a:r>
            <a:r>
              <a:rPr lang="en-US" sz="1600" dirty="0">
                <a:latin typeface="Arial Black" pitchFamily="34" charset="0"/>
              </a:rPr>
              <a:t>Bondage</a:t>
            </a:r>
          </a:p>
        </p:txBody>
      </p:sp>
      <p:sp>
        <p:nvSpPr>
          <p:cNvPr id="52" name="TextBox 51"/>
          <p:cNvSpPr txBox="1"/>
          <p:nvPr/>
        </p:nvSpPr>
        <p:spPr>
          <a:xfrm>
            <a:off x="8382000" y="2438400"/>
            <a:ext cx="931036" cy="923330"/>
          </a:xfrm>
          <a:prstGeom prst="rect">
            <a:avLst/>
          </a:prstGeom>
          <a:noFill/>
        </p:spPr>
        <p:txBody>
          <a:bodyPr wrap="square" rtlCol="0">
            <a:spAutoFit/>
          </a:bodyPr>
          <a:lstStyle/>
          <a:p>
            <a:r>
              <a:rPr lang="en-US" b="1" dirty="0"/>
              <a:t>Glory</a:t>
            </a:r>
          </a:p>
          <a:p>
            <a:r>
              <a:rPr lang="en-US" b="1" dirty="0"/>
              <a:t>of the</a:t>
            </a:r>
          </a:p>
          <a:p>
            <a:r>
              <a:rPr lang="en-US" b="1" dirty="0"/>
              <a:t>Lord</a:t>
            </a:r>
          </a:p>
        </p:txBody>
      </p:sp>
      <p:sp>
        <p:nvSpPr>
          <p:cNvPr id="65" name="TextBox 64"/>
          <p:cNvSpPr txBox="1"/>
          <p:nvPr/>
        </p:nvSpPr>
        <p:spPr>
          <a:xfrm>
            <a:off x="2895600" y="1524000"/>
            <a:ext cx="1676400" cy="338554"/>
          </a:xfrm>
          <a:prstGeom prst="rect">
            <a:avLst/>
          </a:prstGeom>
          <a:noFill/>
        </p:spPr>
        <p:txBody>
          <a:bodyPr wrap="square" rtlCol="0">
            <a:spAutoFit/>
          </a:bodyPr>
          <a:lstStyle/>
          <a:p>
            <a:r>
              <a:rPr lang="en-US" sz="1600" b="1" dirty="0">
                <a:latin typeface="Arial Black" pitchFamily="34" charset="0"/>
              </a:rPr>
              <a:t> Deliverance</a:t>
            </a:r>
          </a:p>
        </p:txBody>
      </p:sp>
      <p:sp>
        <p:nvSpPr>
          <p:cNvPr id="69" name="TextBox 68"/>
          <p:cNvSpPr txBox="1"/>
          <p:nvPr/>
        </p:nvSpPr>
        <p:spPr>
          <a:xfrm>
            <a:off x="4419600" y="1524000"/>
            <a:ext cx="1315821" cy="338554"/>
          </a:xfrm>
          <a:prstGeom prst="rect">
            <a:avLst/>
          </a:prstGeom>
          <a:noFill/>
        </p:spPr>
        <p:txBody>
          <a:bodyPr wrap="square" rtlCol="0">
            <a:spAutoFit/>
          </a:bodyPr>
          <a:lstStyle/>
          <a:p>
            <a:r>
              <a:rPr lang="en-US" sz="1600" dirty="0">
                <a:latin typeface="Arial Black" pitchFamily="34" charset="0"/>
              </a:rPr>
              <a:t>Journey</a:t>
            </a:r>
          </a:p>
        </p:txBody>
      </p:sp>
      <p:sp>
        <p:nvSpPr>
          <p:cNvPr id="73" name="TextBox 72"/>
          <p:cNvSpPr txBox="1"/>
          <p:nvPr/>
        </p:nvSpPr>
        <p:spPr>
          <a:xfrm>
            <a:off x="5715000" y="1524000"/>
            <a:ext cx="1066800" cy="338554"/>
          </a:xfrm>
          <a:prstGeom prst="rect">
            <a:avLst/>
          </a:prstGeom>
          <a:noFill/>
        </p:spPr>
        <p:txBody>
          <a:bodyPr wrap="square" rtlCol="0">
            <a:spAutoFit/>
          </a:bodyPr>
          <a:lstStyle/>
          <a:p>
            <a:r>
              <a:rPr lang="en-US" sz="1600" dirty="0">
                <a:latin typeface="Arial Black" pitchFamily="34" charset="0"/>
              </a:rPr>
              <a:t>  Law</a:t>
            </a:r>
          </a:p>
        </p:txBody>
      </p:sp>
      <p:sp>
        <p:nvSpPr>
          <p:cNvPr id="74" name="TextBox 73"/>
          <p:cNvSpPr txBox="1"/>
          <p:nvPr/>
        </p:nvSpPr>
        <p:spPr>
          <a:xfrm>
            <a:off x="6858000" y="1524000"/>
            <a:ext cx="1524000" cy="338554"/>
          </a:xfrm>
          <a:prstGeom prst="rect">
            <a:avLst/>
          </a:prstGeom>
          <a:noFill/>
        </p:spPr>
        <p:txBody>
          <a:bodyPr wrap="square" rtlCol="0">
            <a:spAutoFit/>
          </a:bodyPr>
          <a:lstStyle/>
          <a:p>
            <a:r>
              <a:rPr lang="en-US" sz="1600" dirty="0">
                <a:latin typeface="Arial Black" pitchFamily="34" charset="0"/>
              </a:rPr>
              <a:t>Tabernacle</a:t>
            </a:r>
          </a:p>
        </p:txBody>
      </p:sp>
      <p:sp>
        <p:nvSpPr>
          <p:cNvPr id="156" name="TextBox 155"/>
          <p:cNvSpPr txBox="1"/>
          <p:nvPr/>
        </p:nvSpPr>
        <p:spPr>
          <a:xfrm>
            <a:off x="609600" y="4038600"/>
            <a:ext cx="762000" cy="369332"/>
          </a:xfrm>
          <a:prstGeom prst="rect">
            <a:avLst/>
          </a:prstGeom>
          <a:noFill/>
        </p:spPr>
        <p:txBody>
          <a:bodyPr wrap="square" rtlCol="0">
            <a:spAutoFit/>
          </a:bodyPr>
          <a:lstStyle/>
          <a:p>
            <a:r>
              <a:rPr lang="en-US" dirty="0"/>
              <a:t>Place</a:t>
            </a:r>
          </a:p>
        </p:txBody>
      </p:sp>
      <p:sp>
        <p:nvSpPr>
          <p:cNvPr id="157" name="TextBox 156"/>
          <p:cNvSpPr txBox="1"/>
          <p:nvPr/>
        </p:nvSpPr>
        <p:spPr>
          <a:xfrm>
            <a:off x="609600" y="4495800"/>
            <a:ext cx="838200" cy="369332"/>
          </a:xfrm>
          <a:prstGeom prst="rect">
            <a:avLst/>
          </a:prstGeom>
          <a:noFill/>
        </p:spPr>
        <p:txBody>
          <a:bodyPr wrap="square" rtlCol="0">
            <a:spAutoFit/>
          </a:bodyPr>
          <a:lstStyle/>
          <a:p>
            <a:r>
              <a:rPr lang="en-US" dirty="0"/>
              <a:t>Time</a:t>
            </a:r>
          </a:p>
        </p:txBody>
      </p:sp>
      <p:sp>
        <p:nvSpPr>
          <p:cNvPr id="158" name="TextBox 157"/>
          <p:cNvSpPr txBox="1"/>
          <p:nvPr/>
        </p:nvSpPr>
        <p:spPr>
          <a:xfrm>
            <a:off x="381000" y="4953000"/>
            <a:ext cx="990600" cy="369332"/>
          </a:xfrm>
          <a:prstGeom prst="rect">
            <a:avLst/>
          </a:prstGeom>
          <a:noFill/>
        </p:spPr>
        <p:txBody>
          <a:bodyPr wrap="square" rtlCol="0">
            <a:spAutoFit/>
          </a:bodyPr>
          <a:lstStyle/>
          <a:p>
            <a:r>
              <a:rPr lang="en-US" dirty="0"/>
              <a:t>  Theme</a:t>
            </a:r>
          </a:p>
        </p:txBody>
      </p:sp>
      <p:sp>
        <p:nvSpPr>
          <p:cNvPr id="159" name="TextBox 158"/>
          <p:cNvSpPr txBox="1"/>
          <p:nvPr/>
        </p:nvSpPr>
        <p:spPr>
          <a:xfrm>
            <a:off x="152400" y="5334000"/>
            <a:ext cx="1504167" cy="369332"/>
          </a:xfrm>
          <a:prstGeom prst="rect">
            <a:avLst/>
          </a:prstGeom>
          <a:noFill/>
        </p:spPr>
        <p:txBody>
          <a:bodyPr wrap="square" rtlCol="0">
            <a:spAutoFit/>
          </a:bodyPr>
          <a:lstStyle/>
          <a:p>
            <a:r>
              <a:rPr lang="en-US" dirty="0"/>
              <a:t>Key Verses</a:t>
            </a:r>
          </a:p>
        </p:txBody>
      </p:sp>
      <p:sp>
        <p:nvSpPr>
          <p:cNvPr id="160" name="TextBox 159"/>
          <p:cNvSpPr txBox="1"/>
          <p:nvPr/>
        </p:nvSpPr>
        <p:spPr>
          <a:xfrm>
            <a:off x="381000" y="5715000"/>
            <a:ext cx="1120935" cy="646331"/>
          </a:xfrm>
          <a:prstGeom prst="rect">
            <a:avLst/>
          </a:prstGeom>
          <a:noFill/>
        </p:spPr>
        <p:txBody>
          <a:bodyPr wrap="square" rtlCol="0">
            <a:spAutoFit/>
          </a:bodyPr>
          <a:lstStyle/>
          <a:p>
            <a:r>
              <a:rPr lang="en-US" dirty="0"/>
              <a:t>Christ in</a:t>
            </a:r>
          </a:p>
          <a:p>
            <a:r>
              <a:rPr lang="en-US" dirty="0"/>
              <a:t>Exodus</a:t>
            </a:r>
          </a:p>
        </p:txBody>
      </p:sp>
      <p:sp>
        <p:nvSpPr>
          <p:cNvPr id="161" name="TextBox 160"/>
          <p:cNvSpPr txBox="1"/>
          <p:nvPr/>
        </p:nvSpPr>
        <p:spPr>
          <a:xfrm>
            <a:off x="1371600" y="1981201"/>
            <a:ext cx="1551284" cy="523220"/>
          </a:xfrm>
          <a:prstGeom prst="rect">
            <a:avLst/>
          </a:prstGeom>
          <a:noFill/>
        </p:spPr>
        <p:txBody>
          <a:bodyPr wrap="square" rtlCol="0">
            <a:spAutoFit/>
          </a:bodyPr>
          <a:lstStyle/>
          <a:p>
            <a:r>
              <a:rPr lang="en-US" sz="1400" dirty="0"/>
              <a:t>  Israelites became</a:t>
            </a:r>
          </a:p>
          <a:p>
            <a:r>
              <a:rPr lang="en-US" sz="1400" dirty="0"/>
              <a:t>        numerous</a:t>
            </a:r>
          </a:p>
        </p:txBody>
      </p:sp>
      <p:cxnSp>
        <p:nvCxnSpPr>
          <p:cNvPr id="163" name="Straight Connector 162"/>
          <p:cNvCxnSpPr/>
          <p:nvPr/>
        </p:nvCxnSpPr>
        <p:spPr>
          <a:xfrm>
            <a:off x="1752600" y="24384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a:off x="1371600" y="2438400"/>
            <a:ext cx="1332416" cy="307777"/>
          </a:xfrm>
          <a:prstGeom prst="rect">
            <a:avLst/>
          </a:prstGeom>
          <a:noFill/>
        </p:spPr>
        <p:txBody>
          <a:bodyPr wrap="square" rtlCol="0">
            <a:spAutoFit/>
          </a:bodyPr>
          <a:lstStyle/>
          <a:p>
            <a:r>
              <a:rPr lang="en-US" sz="1400" dirty="0"/>
              <a:t>    New Pharaoh</a:t>
            </a:r>
          </a:p>
        </p:txBody>
      </p:sp>
      <p:cxnSp>
        <p:nvCxnSpPr>
          <p:cNvPr id="169" name="Straight Connector 168"/>
          <p:cNvCxnSpPr/>
          <p:nvPr/>
        </p:nvCxnSpPr>
        <p:spPr>
          <a:xfrm>
            <a:off x="1676400" y="2743200"/>
            <a:ext cx="914400" cy="0"/>
          </a:xfrm>
          <a:prstGeom prst="line">
            <a:avLst/>
          </a:prstGeom>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1371600" y="2743200"/>
            <a:ext cx="1686165" cy="523220"/>
          </a:xfrm>
          <a:prstGeom prst="rect">
            <a:avLst/>
          </a:prstGeom>
          <a:noFill/>
        </p:spPr>
        <p:txBody>
          <a:bodyPr wrap="square" rtlCol="0">
            <a:spAutoFit/>
          </a:bodyPr>
          <a:lstStyle/>
          <a:p>
            <a:r>
              <a:rPr lang="en-US" sz="1400" dirty="0"/>
              <a:t>  Plan to destroy</a:t>
            </a:r>
          </a:p>
          <a:p>
            <a:r>
              <a:rPr lang="en-US" sz="1400" dirty="0"/>
              <a:t>       Israelites</a:t>
            </a:r>
          </a:p>
        </p:txBody>
      </p:sp>
      <p:sp>
        <p:nvSpPr>
          <p:cNvPr id="178" name="TextBox 177"/>
          <p:cNvSpPr txBox="1"/>
          <p:nvPr/>
        </p:nvSpPr>
        <p:spPr>
          <a:xfrm>
            <a:off x="1676400" y="3200400"/>
            <a:ext cx="662361" cy="307777"/>
          </a:xfrm>
          <a:prstGeom prst="rect">
            <a:avLst/>
          </a:prstGeom>
          <a:noFill/>
        </p:spPr>
        <p:txBody>
          <a:bodyPr wrap="square" rtlCol="0">
            <a:spAutoFit/>
          </a:bodyPr>
          <a:lstStyle/>
          <a:p>
            <a:r>
              <a:rPr lang="en-US" sz="1400" dirty="0"/>
              <a:t>Moses</a:t>
            </a:r>
          </a:p>
        </p:txBody>
      </p:sp>
      <p:cxnSp>
        <p:nvCxnSpPr>
          <p:cNvPr id="180" name="Straight Connector 179"/>
          <p:cNvCxnSpPr/>
          <p:nvPr/>
        </p:nvCxnSpPr>
        <p:spPr>
          <a:xfrm rot="16200000" flipH="1">
            <a:off x="1992719" y="2960282"/>
            <a:ext cx="10182" cy="490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flipH="1" flipV="1">
            <a:off x="2042721" y="3291279"/>
            <a:ext cx="2977" cy="430819"/>
          </a:xfrm>
          <a:prstGeom prst="line">
            <a:avLst/>
          </a:prstGeom>
        </p:spPr>
        <p:style>
          <a:lnRef idx="1">
            <a:schemeClr val="accent1"/>
          </a:lnRef>
          <a:fillRef idx="0">
            <a:schemeClr val="accent1"/>
          </a:fillRef>
          <a:effectRef idx="0">
            <a:schemeClr val="accent1"/>
          </a:effectRef>
          <a:fontRef idx="minor">
            <a:schemeClr val="tx1"/>
          </a:fontRef>
        </p:style>
      </p:cxnSp>
      <p:sp>
        <p:nvSpPr>
          <p:cNvPr id="187" name="TextBox 186"/>
          <p:cNvSpPr txBox="1"/>
          <p:nvPr/>
        </p:nvSpPr>
        <p:spPr>
          <a:xfrm>
            <a:off x="2743200" y="1981200"/>
            <a:ext cx="1676400" cy="1169551"/>
          </a:xfrm>
          <a:prstGeom prst="rect">
            <a:avLst/>
          </a:prstGeom>
          <a:noFill/>
        </p:spPr>
        <p:txBody>
          <a:bodyPr wrap="square" rtlCol="0">
            <a:spAutoFit/>
          </a:bodyPr>
          <a:lstStyle/>
          <a:p>
            <a:r>
              <a:rPr lang="en-US" sz="1400" dirty="0"/>
              <a:t>  Blood	   Boils</a:t>
            </a:r>
          </a:p>
          <a:p>
            <a:r>
              <a:rPr lang="en-US" sz="1400" dirty="0"/>
              <a:t>  Frogs     	   Hail</a:t>
            </a:r>
          </a:p>
          <a:p>
            <a:r>
              <a:rPr lang="en-US" sz="1400" dirty="0"/>
              <a:t>  Gnats            Locust</a:t>
            </a:r>
          </a:p>
          <a:p>
            <a:r>
              <a:rPr lang="en-US" sz="1400" dirty="0"/>
              <a:t>  Flies           Darkness</a:t>
            </a:r>
          </a:p>
          <a:p>
            <a:r>
              <a:rPr lang="en-US" sz="1400" dirty="0"/>
              <a:t>Livestock       Death</a:t>
            </a:r>
          </a:p>
        </p:txBody>
      </p:sp>
      <p:cxnSp>
        <p:nvCxnSpPr>
          <p:cNvPr id="190" name="Straight Connector 189"/>
          <p:cNvCxnSpPr/>
          <p:nvPr/>
        </p:nvCxnSpPr>
        <p:spPr>
          <a:xfrm>
            <a:off x="2895600" y="31242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3048000" y="3124200"/>
            <a:ext cx="849913" cy="307777"/>
          </a:xfrm>
          <a:prstGeom prst="rect">
            <a:avLst/>
          </a:prstGeom>
          <a:noFill/>
        </p:spPr>
        <p:txBody>
          <a:bodyPr wrap="square" rtlCol="0">
            <a:spAutoFit/>
          </a:bodyPr>
          <a:lstStyle/>
          <a:p>
            <a:r>
              <a:rPr lang="en-US" sz="1400" dirty="0"/>
              <a:t>Passover</a:t>
            </a:r>
          </a:p>
        </p:txBody>
      </p:sp>
      <p:cxnSp>
        <p:nvCxnSpPr>
          <p:cNvPr id="195" name="Straight Connector 194"/>
          <p:cNvCxnSpPr/>
          <p:nvPr/>
        </p:nvCxnSpPr>
        <p:spPr>
          <a:xfrm>
            <a:off x="3200400" y="335280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8" name="TextBox 197"/>
          <p:cNvSpPr txBox="1"/>
          <p:nvPr/>
        </p:nvSpPr>
        <p:spPr>
          <a:xfrm>
            <a:off x="4267200" y="1981200"/>
            <a:ext cx="1368771" cy="307777"/>
          </a:xfrm>
          <a:prstGeom prst="rect">
            <a:avLst/>
          </a:prstGeom>
          <a:noFill/>
        </p:spPr>
        <p:txBody>
          <a:bodyPr wrap="square" rtlCol="0">
            <a:spAutoFit/>
          </a:bodyPr>
          <a:lstStyle/>
          <a:p>
            <a:r>
              <a:rPr lang="en-US" sz="1400" dirty="0"/>
              <a:t>   Cloud and  fire</a:t>
            </a:r>
          </a:p>
        </p:txBody>
      </p:sp>
      <p:cxnSp>
        <p:nvCxnSpPr>
          <p:cNvPr id="200" name="Straight Connector 199"/>
          <p:cNvCxnSpPr/>
          <p:nvPr/>
        </p:nvCxnSpPr>
        <p:spPr>
          <a:xfrm>
            <a:off x="4572000" y="22860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p:cNvSpPr txBox="1"/>
          <p:nvPr/>
        </p:nvSpPr>
        <p:spPr>
          <a:xfrm>
            <a:off x="4495800" y="2286000"/>
            <a:ext cx="781111" cy="307777"/>
          </a:xfrm>
          <a:prstGeom prst="rect">
            <a:avLst/>
          </a:prstGeom>
          <a:noFill/>
        </p:spPr>
        <p:txBody>
          <a:bodyPr wrap="square" rtlCol="0">
            <a:spAutoFit/>
          </a:bodyPr>
          <a:lstStyle/>
          <a:p>
            <a:r>
              <a:rPr lang="en-US" sz="1400" dirty="0"/>
              <a:t>Red Sea</a:t>
            </a:r>
          </a:p>
        </p:txBody>
      </p:sp>
      <p:cxnSp>
        <p:nvCxnSpPr>
          <p:cNvPr id="205" name="Straight Connector 204"/>
          <p:cNvCxnSpPr/>
          <p:nvPr/>
        </p:nvCxnSpPr>
        <p:spPr>
          <a:xfrm>
            <a:off x="4648200" y="25908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208" name="TextBox 207"/>
          <p:cNvSpPr txBox="1"/>
          <p:nvPr/>
        </p:nvSpPr>
        <p:spPr>
          <a:xfrm>
            <a:off x="3048000" y="3352800"/>
            <a:ext cx="723275" cy="307777"/>
          </a:xfrm>
          <a:prstGeom prst="rect">
            <a:avLst/>
          </a:prstGeom>
          <a:noFill/>
        </p:spPr>
        <p:txBody>
          <a:bodyPr wrap="square" rtlCol="0">
            <a:spAutoFit/>
          </a:bodyPr>
          <a:lstStyle/>
          <a:p>
            <a:r>
              <a:rPr lang="en-US" sz="1400" dirty="0"/>
              <a:t>Exodus       </a:t>
            </a:r>
          </a:p>
        </p:txBody>
      </p:sp>
      <p:cxnSp>
        <p:nvCxnSpPr>
          <p:cNvPr id="210" name="Straight Connector 209"/>
          <p:cNvCxnSpPr/>
          <p:nvPr/>
        </p:nvCxnSpPr>
        <p:spPr>
          <a:xfrm>
            <a:off x="3200400" y="36576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214" name="TextBox 213"/>
          <p:cNvSpPr txBox="1"/>
          <p:nvPr/>
        </p:nvSpPr>
        <p:spPr>
          <a:xfrm>
            <a:off x="4343400" y="2590800"/>
            <a:ext cx="1396766" cy="307777"/>
          </a:xfrm>
          <a:prstGeom prst="rect">
            <a:avLst/>
          </a:prstGeom>
          <a:noFill/>
        </p:spPr>
        <p:txBody>
          <a:bodyPr wrap="square" rtlCol="0">
            <a:spAutoFit/>
          </a:bodyPr>
          <a:lstStyle/>
          <a:p>
            <a:r>
              <a:rPr lang="en-US" sz="1400" dirty="0"/>
              <a:t>   Grumbling</a:t>
            </a:r>
          </a:p>
        </p:txBody>
      </p:sp>
      <p:cxnSp>
        <p:nvCxnSpPr>
          <p:cNvPr id="216" name="Straight Connector 215"/>
          <p:cNvCxnSpPr/>
          <p:nvPr/>
        </p:nvCxnSpPr>
        <p:spPr>
          <a:xfrm>
            <a:off x="4648200" y="289560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222" name="TextBox 221"/>
          <p:cNvSpPr txBox="1"/>
          <p:nvPr/>
        </p:nvSpPr>
        <p:spPr>
          <a:xfrm>
            <a:off x="5791200" y="1981200"/>
            <a:ext cx="619080" cy="307777"/>
          </a:xfrm>
          <a:prstGeom prst="rect">
            <a:avLst/>
          </a:prstGeom>
          <a:noFill/>
        </p:spPr>
        <p:txBody>
          <a:bodyPr wrap="square" rtlCol="0">
            <a:spAutoFit/>
          </a:bodyPr>
          <a:lstStyle/>
          <a:p>
            <a:r>
              <a:rPr lang="en-US" sz="1400" dirty="0"/>
              <a:t>Moral</a:t>
            </a:r>
          </a:p>
        </p:txBody>
      </p:sp>
      <p:cxnSp>
        <p:nvCxnSpPr>
          <p:cNvPr id="224" name="Straight Connector 223"/>
          <p:cNvCxnSpPr/>
          <p:nvPr/>
        </p:nvCxnSpPr>
        <p:spPr>
          <a:xfrm>
            <a:off x="5943600" y="22860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5791200" y="2590800"/>
            <a:ext cx="498855" cy="307777"/>
          </a:xfrm>
          <a:prstGeom prst="rect">
            <a:avLst/>
          </a:prstGeom>
          <a:noFill/>
        </p:spPr>
        <p:txBody>
          <a:bodyPr wrap="square" rtlCol="0">
            <a:spAutoFit/>
          </a:bodyPr>
          <a:lstStyle/>
          <a:p>
            <a:r>
              <a:rPr lang="en-US" sz="1400" dirty="0"/>
              <a:t>Civil</a:t>
            </a:r>
          </a:p>
        </p:txBody>
      </p:sp>
      <p:cxnSp>
        <p:nvCxnSpPr>
          <p:cNvPr id="231" name="Straight Connector 230"/>
          <p:cNvCxnSpPr/>
          <p:nvPr/>
        </p:nvCxnSpPr>
        <p:spPr>
          <a:xfrm>
            <a:off x="5867400" y="25908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237" name="TextBox 236"/>
          <p:cNvSpPr txBox="1"/>
          <p:nvPr/>
        </p:nvSpPr>
        <p:spPr>
          <a:xfrm>
            <a:off x="5791200" y="2286000"/>
            <a:ext cx="630301" cy="307777"/>
          </a:xfrm>
          <a:prstGeom prst="rect">
            <a:avLst/>
          </a:prstGeom>
          <a:noFill/>
        </p:spPr>
        <p:txBody>
          <a:bodyPr wrap="square" rtlCol="0">
            <a:spAutoFit/>
          </a:bodyPr>
          <a:lstStyle/>
          <a:p>
            <a:r>
              <a:rPr lang="en-US" sz="1400" dirty="0"/>
              <a:t>Social</a:t>
            </a:r>
          </a:p>
        </p:txBody>
      </p:sp>
      <p:cxnSp>
        <p:nvCxnSpPr>
          <p:cNvPr id="239" name="Straight Connector 238"/>
          <p:cNvCxnSpPr/>
          <p:nvPr/>
        </p:nvCxnSpPr>
        <p:spPr>
          <a:xfrm>
            <a:off x="5943600" y="28956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46" name="TextBox 245"/>
          <p:cNvSpPr txBox="1"/>
          <p:nvPr/>
        </p:nvSpPr>
        <p:spPr>
          <a:xfrm>
            <a:off x="6934200" y="1981200"/>
            <a:ext cx="1221347" cy="523220"/>
          </a:xfrm>
          <a:prstGeom prst="rect">
            <a:avLst/>
          </a:prstGeom>
          <a:noFill/>
        </p:spPr>
        <p:txBody>
          <a:bodyPr wrap="square" rtlCol="0">
            <a:spAutoFit/>
          </a:bodyPr>
          <a:lstStyle/>
          <a:p>
            <a:r>
              <a:rPr lang="en-US" sz="1400" dirty="0"/>
              <a:t>Outer Court</a:t>
            </a:r>
          </a:p>
          <a:p>
            <a:r>
              <a:rPr lang="en-US" sz="1400" dirty="0"/>
              <a:t>     150’ X 75’</a:t>
            </a:r>
          </a:p>
        </p:txBody>
      </p:sp>
      <p:cxnSp>
        <p:nvCxnSpPr>
          <p:cNvPr id="248" name="Straight Connector 247"/>
          <p:cNvCxnSpPr/>
          <p:nvPr/>
        </p:nvCxnSpPr>
        <p:spPr>
          <a:xfrm>
            <a:off x="7162800" y="25146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250" name="TextBox 249"/>
          <p:cNvSpPr txBox="1"/>
          <p:nvPr/>
        </p:nvSpPr>
        <p:spPr>
          <a:xfrm>
            <a:off x="7010400" y="2590800"/>
            <a:ext cx="1092247" cy="523220"/>
          </a:xfrm>
          <a:prstGeom prst="rect">
            <a:avLst/>
          </a:prstGeom>
          <a:noFill/>
        </p:spPr>
        <p:txBody>
          <a:bodyPr wrap="square" rtlCol="0">
            <a:spAutoFit/>
          </a:bodyPr>
          <a:lstStyle/>
          <a:p>
            <a:r>
              <a:rPr lang="en-US" sz="1400" dirty="0"/>
              <a:t>Inner Court</a:t>
            </a:r>
          </a:p>
          <a:p>
            <a:r>
              <a:rPr lang="en-US" sz="1400" dirty="0"/>
              <a:t>   45’ x 15’</a:t>
            </a:r>
          </a:p>
        </p:txBody>
      </p:sp>
      <p:cxnSp>
        <p:nvCxnSpPr>
          <p:cNvPr id="252" name="Straight Connector 251"/>
          <p:cNvCxnSpPr/>
          <p:nvPr/>
        </p:nvCxnSpPr>
        <p:spPr>
          <a:xfrm>
            <a:off x="7239000" y="3124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5400000">
            <a:off x="3543300" y="4686300"/>
            <a:ext cx="1295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4724400" y="4648200"/>
            <a:ext cx="1371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60" name="TextBox 259"/>
          <p:cNvSpPr txBox="1"/>
          <p:nvPr/>
        </p:nvSpPr>
        <p:spPr>
          <a:xfrm>
            <a:off x="2286000" y="4038600"/>
            <a:ext cx="821917" cy="369332"/>
          </a:xfrm>
          <a:prstGeom prst="rect">
            <a:avLst/>
          </a:prstGeom>
          <a:noFill/>
        </p:spPr>
        <p:txBody>
          <a:bodyPr wrap="square" rtlCol="0">
            <a:spAutoFit/>
          </a:bodyPr>
          <a:lstStyle/>
          <a:p>
            <a:r>
              <a:rPr lang="en-US" dirty="0"/>
              <a:t>Egypt</a:t>
            </a:r>
          </a:p>
        </p:txBody>
      </p:sp>
      <p:sp>
        <p:nvSpPr>
          <p:cNvPr id="261" name="TextBox 260"/>
          <p:cNvSpPr txBox="1"/>
          <p:nvPr/>
        </p:nvSpPr>
        <p:spPr>
          <a:xfrm>
            <a:off x="4267200" y="4038600"/>
            <a:ext cx="1143000" cy="369332"/>
          </a:xfrm>
          <a:prstGeom prst="rect">
            <a:avLst/>
          </a:prstGeom>
          <a:noFill/>
        </p:spPr>
        <p:txBody>
          <a:bodyPr wrap="square" rtlCol="0">
            <a:spAutoFit/>
          </a:bodyPr>
          <a:lstStyle/>
          <a:p>
            <a:r>
              <a:rPr lang="en-US" dirty="0"/>
              <a:t>  En route</a:t>
            </a:r>
          </a:p>
        </p:txBody>
      </p:sp>
      <p:sp>
        <p:nvSpPr>
          <p:cNvPr id="262" name="TextBox 261"/>
          <p:cNvSpPr txBox="1"/>
          <p:nvPr/>
        </p:nvSpPr>
        <p:spPr>
          <a:xfrm>
            <a:off x="6096000" y="4038600"/>
            <a:ext cx="1328377" cy="369332"/>
          </a:xfrm>
          <a:prstGeom prst="rect">
            <a:avLst/>
          </a:prstGeom>
          <a:noFill/>
        </p:spPr>
        <p:txBody>
          <a:bodyPr wrap="square" rtlCol="0">
            <a:spAutoFit/>
          </a:bodyPr>
          <a:lstStyle/>
          <a:p>
            <a:r>
              <a:rPr lang="en-US" dirty="0"/>
              <a:t>Mount Sinai</a:t>
            </a:r>
          </a:p>
        </p:txBody>
      </p:sp>
      <p:sp>
        <p:nvSpPr>
          <p:cNvPr id="263" name="TextBox 262"/>
          <p:cNvSpPr txBox="1"/>
          <p:nvPr/>
        </p:nvSpPr>
        <p:spPr>
          <a:xfrm>
            <a:off x="1523973" y="4416624"/>
            <a:ext cx="2286027" cy="369332"/>
          </a:xfrm>
          <a:prstGeom prst="rect">
            <a:avLst/>
          </a:prstGeom>
          <a:noFill/>
        </p:spPr>
        <p:txBody>
          <a:bodyPr wrap="square" rtlCol="0">
            <a:spAutoFit/>
          </a:bodyPr>
          <a:lstStyle/>
          <a:p>
            <a:r>
              <a:rPr lang="en-US" dirty="0"/>
              <a:t>430 years (Ex. 12:40)</a:t>
            </a:r>
          </a:p>
        </p:txBody>
      </p:sp>
      <p:sp>
        <p:nvSpPr>
          <p:cNvPr id="264" name="TextBox 263"/>
          <p:cNvSpPr txBox="1"/>
          <p:nvPr/>
        </p:nvSpPr>
        <p:spPr>
          <a:xfrm>
            <a:off x="4267200" y="4495800"/>
            <a:ext cx="1220321" cy="369332"/>
          </a:xfrm>
          <a:prstGeom prst="rect">
            <a:avLst/>
          </a:prstGeom>
          <a:noFill/>
        </p:spPr>
        <p:txBody>
          <a:bodyPr wrap="square" rtlCol="0">
            <a:spAutoFit/>
          </a:bodyPr>
          <a:lstStyle/>
          <a:p>
            <a:r>
              <a:rPr lang="en-US" dirty="0"/>
              <a:t>3 months</a:t>
            </a:r>
          </a:p>
        </p:txBody>
      </p:sp>
      <p:sp>
        <p:nvSpPr>
          <p:cNvPr id="265" name="TextBox 264"/>
          <p:cNvSpPr txBox="1"/>
          <p:nvPr/>
        </p:nvSpPr>
        <p:spPr>
          <a:xfrm>
            <a:off x="6248400" y="4495800"/>
            <a:ext cx="990600" cy="369332"/>
          </a:xfrm>
          <a:prstGeom prst="rect">
            <a:avLst/>
          </a:prstGeom>
          <a:noFill/>
        </p:spPr>
        <p:txBody>
          <a:bodyPr wrap="square" rtlCol="0">
            <a:spAutoFit/>
          </a:bodyPr>
          <a:lstStyle/>
          <a:p>
            <a:r>
              <a:rPr lang="en-US" dirty="0"/>
              <a:t>   1 year</a:t>
            </a:r>
          </a:p>
        </p:txBody>
      </p:sp>
      <p:sp>
        <p:nvSpPr>
          <p:cNvPr id="266" name="TextBox 265"/>
          <p:cNvSpPr txBox="1"/>
          <p:nvPr/>
        </p:nvSpPr>
        <p:spPr>
          <a:xfrm>
            <a:off x="1295400" y="5029200"/>
            <a:ext cx="3204147" cy="338554"/>
          </a:xfrm>
          <a:prstGeom prst="rect">
            <a:avLst/>
          </a:prstGeom>
          <a:noFill/>
        </p:spPr>
        <p:txBody>
          <a:bodyPr wrap="square" rtlCol="0">
            <a:spAutoFit/>
          </a:bodyPr>
          <a:lstStyle/>
          <a:p>
            <a:r>
              <a:rPr lang="en-US" sz="1400" dirty="0"/>
              <a:t>      </a:t>
            </a:r>
            <a:r>
              <a:rPr lang="en-US" sz="1600" dirty="0"/>
              <a:t>Liberation of people of God</a:t>
            </a:r>
          </a:p>
        </p:txBody>
      </p:sp>
      <p:sp>
        <p:nvSpPr>
          <p:cNvPr id="267" name="TextBox 266"/>
          <p:cNvSpPr txBox="1"/>
          <p:nvPr/>
        </p:nvSpPr>
        <p:spPr>
          <a:xfrm>
            <a:off x="4191000" y="4800600"/>
            <a:ext cx="1825512" cy="584775"/>
          </a:xfrm>
          <a:prstGeom prst="rect">
            <a:avLst/>
          </a:prstGeom>
          <a:noFill/>
        </p:spPr>
        <p:txBody>
          <a:bodyPr wrap="square" rtlCol="0">
            <a:spAutoFit/>
          </a:bodyPr>
          <a:lstStyle/>
          <a:p>
            <a:r>
              <a:rPr lang="en-US" sz="1600" dirty="0"/>
              <a:t>Guidance of </a:t>
            </a:r>
          </a:p>
          <a:p>
            <a:r>
              <a:rPr lang="en-US" sz="1600" dirty="0"/>
              <a:t>      God</a:t>
            </a:r>
          </a:p>
        </p:txBody>
      </p:sp>
      <p:sp>
        <p:nvSpPr>
          <p:cNvPr id="268" name="TextBox 267"/>
          <p:cNvSpPr txBox="1"/>
          <p:nvPr/>
        </p:nvSpPr>
        <p:spPr>
          <a:xfrm>
            <a:off x="5943600" y="4953000"/>
            <a:ext cx="1828800" cy="369332"/>
          </a:xfrm>
          <a:prstGeom prst="rect">
            <a:avLst/>
          </a:prstGeom>
          <a:noFill/>
        </p:spPr>
        <p:txBody>
          <a:bodyPr wrap="square" rtlCol="0">
            <a:spAutoFit/>
          </a:bodyPr>
          <a:lstStyle/>
          <a:p>
            <a:r>
              <a:rPr lang="en-US" dirty="0"/>
              <a:t>Worship of God</a:t>
            </a:r>
          </a:p>
        </p:txBody>
      </p:sp>
      <p:sp>
        <p:nvSpPr>
          <p:cNvPr id="269" name="TextBox 268"/>
          <p:cNvSpPr txBox="1"/>
          <p:nvPr/>
        </p:nvSpPr>
        <p:spPr>
          <a:xfrm>
            <a:off x="3505200" y="5334000"/>
            <a:ext cx="2133600" cy="369332"/>
          </a:xfrm>
          <a:prstGeom prst="rect">
            <a:avLst/>
          </a:prstGeom>
          <a:noFill/>
        </p:spPr>
        <p:txBody>
          <a:bodyPr wrap="square" rtlCol="0">
            <a:spAutoFit/>
          </a:bodyPr>
          <a:lstStyle/>
          <a:p>
            <a:r>
              <a:rPr lang="en-US" dirty="0"/>
              <a:t>6:6; 12:40-42; 19:5-6</a:t>
            </a:r>
          </a:p>
        </p:txBody>
      </p:sp>
      <p:sp>
        <p:nvSpPr>
          <p:cNvPr id="270" name="TextBox 269"/>
          <p:cNvSpPr txBox="1"/>
          <p:nvPr/>
        </p:nvSpPr>
        <p:spPr>
          <a:xfrm>
            <a:off x="1295400" y="5715000"/>
            <a:ext cx="7163062" cy="584775"/>
          </a:xfrm>
          <a:prstGeom prst="rect">
            <a:avLst/>
          </a:prstGeom>
          <a:noFill/>
        </p:spPr>
        <p:txBody>
          <a:bodyPr wrap="square" rtlCol="0">
            <a:spAutoFit/>
          </a:bodyPr>
          <a:lstStyle/>
          <a:p>
            <a:r>
              <a:rPr lang="en-US" sz="1600" dirty="0"/>
              <a:t>Passover  lamb (ch. 12); sacrificial offering, tabernacle, articles of worship (25-40)</a:t>
            </a:r>
          </a:p>
          <a:p>
            <a:r>
              <a:rPr lang="en-US" sz="1600" dirty="0"/>
              <a:t>His purity and intercession are pictured in the high priest.   </a:t>
            </a:r>
          </a:p>
        </p:txBody>
      </p:sp>
      <p:sp>
        <p:nvSpPr>
          <p:cNvPr id="6" name="TextBox 5">
            <a:extLst>
              <a:ext uri="{FF2B5EF4-FFF2-40B4-BE49-F238E27FC236}">
                <a16:creationId xmlns:a16="http://schemas.microsoft.com/office/drawing/2014/main" id="{7455FBB7-7F0D-B64E-8C15-D36147EDDD3E}"/>
              </a:ext>
            </a:extLst>
          </p:cNvPr>
          <p:cNvSpPr txBox="1"/>
          <p:nvPr/>
        </p:nvSpPr>
        <p:spPr>
          <a:xfrm>
            <a:off x="1219200" y="613081"/>
            <a:ext cx="1700017" cy="400110"/>
          </a:xfrm>
          <a:prstGeom prst="rect">
            <a:avLst/>
          </a:prstGeom>
          <a:solidFill>
            <a:schemeClr val="accent1"/>
          </a:solidFill>
        </p:spPr>
        <p:txBody>
          <a:bodyPr wrap="none" rtlCol="0">
            <a:spAutoFit/>
          </a:bodyPr>
          <a:lstStyle/>
          <a:p>
            <a:r>
              <a:rPr lang="en-US" sz="2000" b="1" dirty="0"/>
              <a:t>Circa</a:t>
            </a:r>
            <a:r>
              <a:rPr lang="en-US" sz="2000" dirty="0"/>
              <a:t> </a:t>
            </a:r>
            <a:r>
              <a:rPr lang="en-US" sz="2000" b="1" dirty="0"/>
              <a:t>1525 BC </a:t>
            </a:r>
          </a:p>
        </p:txBody>
      </p:sp>
      <p:sp>
        <p:nvSpPr>
          <p:cNvPr id="7" name="TextBox 6">
            <a:extLst>
              <a:ext uri="{FF2B5EF4-FFF2-40B4-BE49-F238E27FC236}">
                <a16:creationId xmlns:a16="http://schemas.microsoft.com/office/drawing/2014/main" id="{91AA65A0-8223-1C46-93FD-A3D1A8DBFFFD}"/>
              </a:ext>
            </a:extLst>
          </p:cNvPr>
          <p:cNvSpPr txBox="1"/>
          <p:nvPr/>
        </p:nvSpPr>
        <p:spPr>
          <a:xfrm>
            <a:off x="6477000" y="502503"/>
            <a:ext cx="1595115" cy="677108"/>
          </a:xfrm>
          <a:prstGeom prst="rect">
            <a:avLst/>
          </a:prstGeom>
          <a:solidFill>
            <a:schemeClr val="accent1"/>
          </a:solidFill>
        </p:spPr>
        <p:txBody>
          <a:bodyPr wrap="square" rtlCol="0">
            <a:spAutoFit/>
          </a:bodyPr>
          <a:lstStyle/>
          <a:p>
            <a:pPr algn="ctr"/>
            <a:r>
              <a:rPr lang="en-US" dirty="0"/>
              <a:t>“</a:t>
            </a:r>
            <a:r>
              <a:rPr lang="en-US" sz="2000" b="1" dirty="0"/>
              <a:t>Exit</a:t>
            </a:r>
            <a:r>
              <a:rPr lang="en-US" dirty="0"/>
              <a:t>” -</a:t>
            </a:r>
          </a:p>
          <a:p>
            <a:pPr algn="ctr"/>
            <a:r>
              <a:rPr lang="en-US" dirty="0"/>
              <a:t> “A going out”</a:t>
            </a:r>
          </a:p>
        </p:txBody>
      </p:sp>
      <p:sp>
        <p:nvSpPr>
          <p:cNvPr id="9" name="TextBox 8">
            <a:extLst>
              <a:ext uri="{FF2B5EF4-FFF2-40B4-BE49-F238E27FC236}">
                <a16:creationId xmlns:a16="http://schemas.microsoft.com/office/drawing/2014/main" id="{159FF2AD-51A2-7A42-9C57-727FF60D78A2}"/>
              </a:ext>
            </a:extLst>
          </p:cNvPr>
          <p:cNvSpPr txBox="1"/>
          <p:nvPr/>
        </p:nvSpPr>
        <p:spPr>
          <a:xfrm>
            <a:off x="51033" y="1622755"/>
            <a:ext cx="1385545" cy="2031325"/>
          </a:xfrm>
          <a:prstGeom prst="rect">
            <a:avLst/>
          </a:prstGeom>
          <a:noFill/>
        </p:spPr>
        <p:txBody>
          <a:bodyPr wrap="square" rtlCol="0">
            <a:spAutoFit/>
          </a:bodyPr>
          <a:lstStyle/>
          <a:p>
            <a:r>
              <a:rPr lang="en-US" dirty="0"/>
              <a:t>“Thus says the LORD: ‘Let My people go, that they may serve Me.’” (8:1)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494941873"/>
              </p:ext>
            </p:extLst>
          </p:nvPr>
        </p:nvGraphicFramePr>
        <p:xfrm>
          <a:off x="0" y="1"/>
          <a:ext cx="9144001" cy="6857998"/>
        </p:xfrm>
        <a:graphic>
          <a:graphicData uri="http://schemas.openxmlformats.org/drawingml/2006/table">
            <a:tbl>
              <a:tblPr firstRow="1" bandRow="1">
                <a:tableStyleId>{073A0DAA-6AF3-43AB-8588-CEC1D06C72B9}</a:tableStyleId>
              </a:tblPr>
              <a:tblGrid>
                <a:gridCol w="1724149">
                  <a:extLst>
                    <a:ext uri="{9D8B030D-6E8A-4147-A177-3AD203B41FA5}">
                      <a16:colId xmlns:a16="http://schemas.microsoft.com/office/drawing/2014/main" val="20000"/>
                    </a:ext>
                  </a:extLst>
                </a:gridCol>
                <a:gridCol w="3371554">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latin typeface="Abadi MT Condensed Extra Bold" charset="0"/>
                          <a:ea typeface="Abadi MT Condensed Extra Bold" charset="0"/>
                          <a:cs typeface="Abadi MT Condensed Extra Bold" charset="0"/>
                        </a:rPr>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latin typeface="Abadi MT Condensed Extra Bold" charset="0"/>
                          <a:ea typeface="Abadi MT Condensed Extra Bold" charset="0"/>
                          <a:cs typeface="Abadi MT Condensed Extra Bold" charset="0"/>
                        </a:rPr>
                        <a:t>Postdiluvian</a:t>
                      </a: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latin typeface="Abadi MT Condensed Extra Bold" charset="0"/>
                          <a:ea typeface="Abadi MT Condensed Extra Bold" charset="0"/>
                          <a:cs typeface="Abadi MT Condensed Extra Bold" charset="0"/>
                        </a:rPr>
                        <a:t>Patriarchal</a:t>
                      </a:r>
                      <a:r>
                        <a:rPr lang="en-US" sz="1300" baseline="0" dirty="0">
                          <a:latin typeface="Abadi MT Condensed Extra Bold" charset="0"/>
                          <a:ea typeface="Abadi MT Condensed Extra Bold" charset="0"/>
                          <a:cs typeface="Abadi MT Condensed Extra Bold" charset="0"/>
                        </a:rPr>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b="1" dirty="0">
                          <a:latin typeface="Abadi MT Condensed Extra Bold" charset="0"/>
                          <a:ea typeface="Abadi MT Condensed Extra Bold" charset="0"/>
                          <a:cs typeface="Abadi MT Condensed Extra Bold" charset="0"/>
                        </a:rPr>
                        <a:t>Egyptian Bondage</a:t>
                      </a:r>
                    </a:p>
                  </a:txBody>
                  <a:tcPr marL="68580" marR="68580" marT="34290" marB="34290">
                    <a:solidFill>
                      <a:srgbClr val="FFFF00"/>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rgbClr val="FFFF00"/>
                    </a:solidFill>
                  </a:tcPr>
                </a:tc>
                <a:tc>
                  <a:txBody>
                    <a:bodyPr/>
                    <a:lstStyle/>
                    <a:p>
                      <a:r>
                        <a:rPr lang="en-US" sz="1300" b="1" dirty="0"/>
                        <a:t>Gen.</a:t>
                      </a:r>
                      <a:r>
                        <a:rPr lang="en-US" sz="1300" b="1" baseline="0" dirty="0"/>
                        <a:t> 46-Ex. 11</a:t>
                      </a:r>
                      <a:endParaRPr lang="en-US" sz="1300" b="1" dirty="0"/>
                    </a:p>
                  </a:txBody>
                  <a:tcPr marL="68580" marR="68580" marT="34290" marB="34290">
                    <a:solidFill>
                      <a:srgbClr val="FFFF00"/>
                    </a:solidFill>
                  </a:tcPr>
                </a:tc>
                <a:tc>
                  <a:txBody>
                    <a:bodyPr/>
                    <a:lstStyle/>
                    <a:p>
                      <a:pPr algn="ctr"/>
                      <a:r>
                        <a:rPr lang="en-US" sz="1300" b="1" dirty="0"/>
                        <a:t>215</a:t>
                      </a:r>
                    </a:p>
                  </a:txBody>
                  <a:tcPr marL="68580" marR="68580" marT="34290" marB="34290">
                    <a:solidFill>
                      <a:srgbClr val="FFFF00"/>
                    </a:solidFill>
                  </a:tcPr>
                </a:tc>
                <a:tc>
                  <a:txBody>
                    <a:bodyPr/>
                    <a:lstStyle/>
                    <a:p>
                      <a:r>
                        <a:rPr lang="en-US" sz="1300" b="1" dirty="0"/>
                        <a:t>Joseph</a:t>
                      </a:r>
                    </a:p>
                  </a:txBody>
                  <a:tcPr marL="68580" marR="68580" marT="34290" marB="34290">
                    <a:solidFill>
                      <a:srgbClr val="FFFF00"/>
                    </a:solidFill>
                  </a:tcPr>
                </a:tc>
                <a:extLst>
                  <a:ext uri="{0D108BD9-81ED-4DB2-BD59-A6C34878D82A}">
                    <a16:rowId xmlns:a16="http://schemas.microsoft.com/office/drawing/2014/main" val="10004"/>
                  </a:ext>
                </a:extLst>
              </a:tr>
              <a:tr h="512508">
                <a:tc>
                  <a:txBody>
                    <a:bodyPr/>
                    <a:lstStyle/>
                    <a:p>
                      <a:r>
                        <a:rPr lang="en-US" sz="1400" b="1" dirty="0">
                          <a:latin typeface="Abadi MT Condensed Extra Bold" charset="0"/>
                          <a:ea typeface="Abadi MT Condensed Extra Bold" charset="0"/>
                          <a:cs typeface="Abadi MT Condensed Extra Bold" charset="0"/>
                        </a:rPr>
                        <a:t>Wilderness Wanderings</a:t>
                      </a:r>
                    </a:p>
                  </a:txBody>
                  <a:tcPr marL="68580" marR="68580" marT="34290" marB="34290">
                    <a:solidFill>
                      <a:srgbClr val="FFFF00"/>
                    </a:solidFill>
                  </a:tcPr>
                </a:tc>
                <a:tc>
                  <a:txBody>
                    <a:bodyPr/>
                    <a:lstStyle/>
                    <a:p>
                      <a:r>
                        <a:rPr lang="en-US" sz="1400" b="1" dirty="0"/>
                        <a:t>From Exodus to crossing of the Jordan</a:t>
                      </a:r>
                    </a:p>
                  </a:txBody>
                  <a:tcPr marL="68580" marR="68580" marT="34290" marB="34290">
                    <a:solidFill>
                      <a:srgbClr val="FFFF00"/>
                    </a:solidFill>
                  </a:tcPr>
                </a:tc>
                <a:tc>
                  <a:txBody>
                    <a:bodyPr/>
                    <a:lstStyle/>
                    <a:p>
                      <a:r>
                        <a:rPr lang="en-US" sz="1400" b="1" dirty="0"/>
                        <a:t>Ex.</a:t>
                      </a:r>
                      <a:r>
                        <a:rPr lang="en-US" sz="1400" b="1" baseline="0" dirty="0"/>
                        <a:t> 12-Deut. 34</a:t>
                      </a:r>
                      <a:endParaRPr lang="en-US" sz="1400" b="1" dirty="0"/>
                    </a:p>
                  </a:txBody>
                  <a:tcPr marL="68580" marR="68580" marT="34290" marB="34290">
                    <a:solidFill>
                      <a:srgbClr val="FFFF00"/>
                    </a:solidFill>
                  </a:tcPr>
                </a:tc>
                <a:tc>
                  <a:txBody>
                    <a:bodyPr/>
                    <a:lstStyle/>
                    <a:p>
                      <a:pPr algn="ctr"/>
                      <a:r>
                        <a:rPr lang="en-US" sz="1400" b="1" dirty="0"/>
                        <a:t>40</a:t>
                      </a:r>
                    </a:p>
                  </a:txBody>
                  <a:tcPr marL="68580" marR="68580" marT="34290" marB="34290">
                    <a:solidFill>
                      <a:srgbClr val="FFFF00"/>
                    </a:solidFill>
                  </a:tcPr>
                </a:tc>
                <a:tc>
                  <a:txBody>
                    <a:bodyPr/>
                    <a:lstStyle/>
                    <a:p>
                      <a:r>
                        <a:rPr lang="en-US" sz="1400" b="1" dirty="0"/>
                        <a:t>Moses</a:t>
                      </a:r>
                    </a:p>
                  </a:txBody>
                  <a:tcPr marL="68580" marR="68580" marT="34290" marB="34290">
                    <a:solidFill>
                      <a:srgbClr val="FFFF00"/>
                    </a:solidFill>
                  </a:tcPr>
                </a:tc>
                <a:extLst>
                  <a:ext uri="{0D108BD9-81ED-4DB2-BD59-A6C34878D82A}">
                    <a16:rowId xmlns:a16="http://schemas.microsoft.com/office/drawing/2014/main" val="10005"/>
                  </a:ext>
                </a:extLst>
              </a:tr>
              <a:tr h="350661">
                <a:tc>
                  <a:txBody>
                    <a:bodyPr/>
                    <a:lstStyle/>
                    <a:p>
                      <a:r>
                        <a:rPr lang="en-US" sz="1300" dirty="0">
                          <a:latin typeface="Abadi MT Condensed Extra Bold" charset="0"/>
                          <a:ea typeface="Abadi MT Condensed Extra Bold" charset="0"/>
                          <a:cs typeface="Abadi MT Condensed Extra Bold" charset="0"/>
                        </a:rPr>
                        <a:t>Conquest of Canaan</a:t>
                      </a:r>
                    </a:p>
                  </a:txBody>
                  <a:tcPr marL="68580" marR="68580" marT="34290" marB="34290"/>
                </a:tc>
                <a:tc>
                  <a:txBody>
                    <a:bodyPr/>
                    <a:lstStyle/>
                    <a:p>
                      <a:r>
                        <a:rPr lang="en-US" sz="1300" dirty="0"/>
                        <a:t>From crossing of Jordan</a:t>
                      </a:r>
                      <a:r>
                        <a:rPr lang="en-US" sz="1300" baseline="0" dirty="0"/>
                        <a:t> to Joshua’s death</a:t>
                      </a:r>
                      <a:endParaRPr lang="en-US" sz="1300" dirty="0"/>
                    </a:p>
                  </a:txBody>
                  <a:tcPr marL="68580" marR="68580" marT="34290" marB="34290"/>
                </a:tc>
                <a:tc>
                  <a:txBody>
                    <a:bodyPr/>
                    <a:lstStyle/>
                    <a:p>
                      <a:r>
                        <a:rPr lang="en-US" sz="1300" dirty="0"/>
                        <a:t>Josh. 1-24</a:t>
                      </a:r>
                    </a:p>
                  </a:txBody>
                  <a:tcPr marL="68580" marR="68580" marT="34290" marB="34290"/>
                </a:tc>
                <a:tc>
                  <a:txBody>
                    <a:bodyPr/>
                    <a:lstStyle/>
                    <a:p>
                      <a:pPr algn="ctr"/>
                      <a:r>
                        <a:rPr lang="en-US" sz="1300" dirty="0"/>
                        <a:t>51</a:t>
                      </a:r>
                    </a:p>
                  </a:txBody>
                  <a:tcPr marL="68580" marR="68580" marT="34290" marB="34290"/>
                </a:tc>
                <a:tc>
                  <a:txBody>
                    <a:bodyPr/>
                    <a:lstStyle/>
                    <a:p>
                      <a:r>
                        <a:rPr lang="en-US" sz="1300" dirty="0"/>
                        <a:t>Joshua</a:t>
                      </a:r>
                    </a:p>
                  </a:txBody>
                  <a:tcPr marL="68580" marR="68580" marT="34290" marB="34290"/>
                </a:tc>
                <a:extLst>
                  <a:ext uri="{0D108BD9-81ED-4DB2-BD59-A6C34878D82A}">
                    <a16:rowId xmlns:a16="http://schemas.microsoft.com/office/drawing/2014/main" val="10006"/>
                  </a:ext>
                </a:extLst>
              </a:tr>
              <a:tr h="350661">
                <a:tc>
                  <a:txBody>
                    <a:bodyPr/>
                    <a:lstStyle/>
                    <a:p>
                      <a:r>
                        <a:rPr lang="en-US" sz="1300" dirty="0">
                          <a:latin typeface="Abadi MT Condensed Extra Bold" charset="0"/>
                          <a:ea typeface="Abadi MT Condensed Extra Bold" charset="0"/>
                          <a:cs typeface="Abadi MT Condensed Extra Bold" charset="0"/>
                        </a:rPr>
                        <a:t>Judges</a:t>
                      </a:r>
                    </a:p>
                  </a:txBody>
                  <a:tcPr marL="68580" marR="68580" marT="34290" marB="34290"/>
                </a:tc>
                <a:tc>
                  <a:txBody>
                    <a:bodyPr/>
                    <a:lstStyle/>
                    <a:p>
                      <a:r>
                        <a:rPr lang="en-US" sz="1300" dirty="0"/>
                        <a:t>From Joshua to King Saul</a:t>
                      </a:r>
                    </a:p>
                  </a:txBody>
                  <a:tcPr marL="68580" marR="68580" marT="34290" marB="34290"/>
                </a:tc>
                <a:tc>
                  <a:txBody>
                    <a:bodyPr/>
                    <a:lstStyle/>
                    <a:p>
                      <a:r>
                        <a:rPr lang="en-US" sz="1300" dirty="0" err="1"/>
                        <a:t>Ju</a:t>
                      </a:r>
                      <a:r>
                        <a:rPr lang="en-US" sz="1300" dirty="0"/>
                        <a:t>,</a:t>
                      </a:r>
                      <a:r>
                        <a:rPr lang="en-US" sz="1300" baseline="0" dirty="0"/>
                        <a:t> Ruth, 1 Sa. 1-9</a:t>
                      </a:r>
                      <a:endParaRPr lang="en-US" sz="1300" dirty="0"/>
                    </a:p>
                  </a:txBody>
                  <a:tcPr marL="68580" marR="68580" marT="34290" marB="34290"/>
                </a:tc>
                <a:tc>
                  <a:txBody>
                    <a:bodyPr/>
                    <a:lstStyle/>
                    <a:p>
                      <a:pPr algn="ctr"/>
                      <a:r>
                        <a:rPr lang="en-US" sz="1300" dirty="0"/>
                        <a:t>305</a:t>
                      </a:r>
                    </a:p>
                  </a:txBody>
                  <a:tcPr marL="68580" marR="68580" marT="34290" marB="34290"/>
                </a:tc>
                <a:tc>
                  <a:txBody>
                    <a:bodyPr/>
                    <a:lstStyle/>
                    <a:p>
                      <a:r>
                        <a:rPr lang="en-US" sz="1300" dirty="0"/>
                        <a:t>Samuel</a:t>
                      </a:r>
                    </a:p>
                  </a:txBody>
                  <a:tcPr marL="68580" marR="68580" marT="34290" marB="34290"/>
                </a:tc>
                <a:extLst>
                  <a:ext uri="{0D108BD9-81ED-4DB2-BD59-A6C34878D82A}">
                    <a16:rowId xmlns:a16="http://schemas.microsoft.com/office/drawing/2014/main" val="10007"/>
                  </a:ext>
                </a:extLst>
              </a:tr>
              <a:tr h="480969">
                <a:tc>
                  <a:txBody>
                    <a:bodyPr/>
                    <a:lstStyle/>
                    <a:p>
                      <a:r>
                        <a:rPr lang="en-US" sz="1300" dirty="0">
                          <a:latin typeface="Abadi MT Condensed Extra Bold" charset="0"/>
                          <a:ea typeface="Abadi MT Condensed Extra Bold" charset="0"/>
                          <a:cs typeface="Abadi MT Condensed Extra Bold" charset="0"/>
                        </a:rPr>
                        <a:t>The United Kingdom</a:t>
                      </a:r>
                    </a:p>
                  </a:txBody>
                  <a:tcPr marL="68580" marR="68580" marT="34290" marB="34290"/>
                </a:tc>
                <a:tc>
                  <a:txBody>
                    <a:bodyPr/>
                    <a:lstStyle/>
                    <a:p>
                      <a:r>
                        <a:rPr lang="en-US" sz="1300" dirty="0"/>
                        <a:t>From</a:t>
                      </a:r>
                      <a:r>
                        <a:rPr lang="en-US" sz="1300" baseline="0" dirty="0"/>
                        <a:t> origin of kingdom to its division</a:t>
                      </a:r>
                      <a:endParaRPr lang="en-US" sz="1300" dirty="0"/>
                    </a:p>
                  </a:txBody>
                  <a:tcPr marL="68580" marR="68580" marT="34290" marB="34290"/>
                </a:tc>
                <a:tc>
                  <a:txBody>
                    <a:bodyPr/>
                    <a:lstStyle/>
                    <a:p>
                      <a:r>
                        <a:rPr lang="en-US" sz="1300" dirty="0"/>
                        <a:t>1 Sa. 9-1 Ki. 11; 1 Chr. 10, 2 Chr. 9</a:t>
                      </a:r>
                    </a:p>
                  </a:txBody>
                  <a:tcPr marL="68580" marR="68580" marT="34290" marB="34290"/>
                </a:tc>
                <a:tc>
                  <a:txBody>
                    <a:bodyPr/>
                    <a:lstStyle/>
                    <a:p>
                      <a:pPr algn="ctr"/>
                      <a:r>
                        <a:rPr lang="en-US" sz="1300" dirty="0"/>
                        <a:t>120</a:t>
                      </a:r>
                    </a:p>
                  </a:txBody>
                  <a:tcPr marL="68580" marR="68580" marT="34290" marB="34290"/>
                </a:tc>
                <a:tc>
                  <a:txBody>
                    <a:bodyPr/>
                    <a:lstStyle/>
                    <a:p>
                      <a:r>
                        <a:rPr lang="en-US" sz="1300" dirty="0"/>
                        <a:t>David</a:t>
                      </a:r>
                    </a:p>
                  </a:txBody>
                  <a:tcPr marL="68580" marR="68580" marT="34290" marB="34290"/>
                </a:tc>
                <a:extLst>
                  <a:ext uri="{0D108BD9-81ED-4DB2-BD59-A6C34878D82A}">
                    <a16:rowId xmlns:a16="http://schemas.microsoft.com/office/drawing/2014/main" val="10008"/>
                  </a:ext>
                </a:extLst>
              </a:tr>
              <a:tr h="544730">
                <a:tc>
                  <a:txBody>
                    <a:bodyPr/>
                    <a:lstStyle/>
                    <a:p>
                      <a:r>
                        <a:rPr lang="en-US" sz="1300" dirty="0">
                          <a:latin typeface="Abadi MT Condensed Extra Bold" charset="0"/>
                          <a:ea typeface="Abadi MT Condensed Extra Bold" charset="0"/>
                          <a:cs typeface="Abadi MT Condensed Extra Bold" charset="0"/>
                        </a:rPr>
                        <a:t>The Divided Kingdom</a:t>
                      </a: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364096">
                <a:tc>
                  <a:txBody>
                    <a:bodyPr/>
                    <a:lstStyle/>
                    <a:p>
                      <a:r>
                        <a:rPr lang="en-US" sz="1300" dirty="0">
                          <a:latin typeface="Abadi MT Condensed Extra Bold" charset="0"/>
                          <a:ea typeface="Abadi MT Condensed Extra Bold" charset="0"/>
                          <a:cs typeface="Abadi MT Condensed Extra Bold" charset="0"/>
                        </a:rPr>
                        <a:t>Judah Alone</a:t>
                      </a: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latin typeface="Abadi MT Condensed Extra Bold" charset="0"/>
                          <a:ea typeface="Abadi MT Condensed Extra Bold" charset="0"/>
                          <a:cs typeface="Abadi MT Condensed Extra Bold" charset="0"/>
                        </a:rPr>
                        <a:t>Babylonian Captivity</a:t>
                      </a: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latin typeface="Abadi MT Condensed Extra Bold" charset="0"/>
                          <a:ea typeface="Abadi MT Condensed Extra Bold" charset="0"/>
                          <a:cs typeface="Abadi MT Condensed Extra Bold" charset="0"/>
                        </a:rPr>
                        <a:t>Restoration of the Jews</a:t>
                      </a: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latin typeface="Abadi MT Condensed Extra Bold" charset="0"/>
                          <a:ea typeface="Abadi MT Condensed Extra Bold" charset="0"/>
                          <a:cs typeface="Abadi MT Condensed Extra Bold" charset="0"/>
                        </a:rPr>
                        <a:t>Between the Testaments</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a:t>
                      </a:r>
                      <a:r>
                        <a:rPr lang="en-US" sz="1300" dirty="0" err="1"/>
                        <a:t>Maccabe</a:t>
                      </a:r>
                      <a:endParaRPr lang="en-US" sz="1300" dirty="0"/>
                    </a:p>
                  </a:txBody>
                  <a:tcPr marL="68580" marR="68580" marT="34290" marB="34290"/>
                </a:tc>
                <a:extLst>
                  <a:ext uri="{0D108BD9-81ED-4DB2-BD59-A6C34878D82A}">
                    <a16:rowId xmlns:a16="http://schemas.microsoft.com/office/drawing/2014/main" val="10013"/>
                  </a:ext>
                </a:extLst>
              </a:tr>
              <a:tr h="350661">
                <a:tc>
                  <a:txBody>
                    <a:bodyPr/>
                    <a:lstStyle/>
                    <a:p>
                      <a:r>
                        <a:rPr lang="en-US" sz="1300" dirty="0">
                          <a:latin typeface="Abadi MT Condensed Extra Bold" charset="0"/>
                          <a:ea typeface="Abadi MT Condensed Extra Bold" charset="0"/>
                          <a:cs typeface="Abadi MT Condensed Extra Bold" charset="0"/>
                        </a:rPr>
                        <a:t>Life of Christ</a:t>
                      </a: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a:t>
                      </a:r>
                      <a:r>
                        <a:rPr lang="en-US" sz="1300" dirty="0" err="1"/>
                        <a:t>Jhn</a:t>
                      </a:r>
                      <a:r>
                        <a:rPr lang="en-US" sz="1300" dirty="0"/>
                        <a:t>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latin typeface="Abadi MT Condensed Extra Bold" charset="0"/>
                          <a:ea typeface="Abadi MT Condensed Extra Bold" charset="0"/>
                          <a:cs typeface="Abadi MT Condensed Extra Bold" charset="0"/>
                        </a:rPr>
                        <a:t>The Church</a:t>
                      </a: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02011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2D718E39-F107-674D-9D15-F7B64BE37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3901472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Pentateuch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0787519"/>
              </p:ext>
            </p:extLst>
          </p:nvPr>
        </p:nvGraphicFramePr>
        <p:xfrm>
          <a:off x="0" y="1447800"/>
          <a:ext cx="9144000" cy="5410200"/>
        </p:xfrm>
        <a:graphic>
          <a:graphicData uri="http://schemas.openxmlformats.org/drawingml/2006/table">
            <a:tbl>
              <a:tblPr firstRow="1" bandRow="1">
                <a:tableStyleId>{5C22544A-7EE6-4342-B048-85BDC9FD1C3A}</a:tableStyleId>
              </a:tblPr>
              <a:tblGrid>
                <a:gridCol w="3035300">
                  <a:extLst>
                    <a:ext uri="{9D8B030D-6E8A-4147-A177-3AD203B41FA5}">
                      <a16:colId xmlns:a16="http://schemas.microsoft.com/office/drawing/2014/main" val="20000"/>
                    </a:ext>
                  </a:extLst>
                </a:gridCol>
                <a:gridCol w="3035300">
                  <a:extLst>
                    <a:ext uri="{9D8B030D-6E8A-4147-A177-3AD203B41FA5}">
                      <a16:colId xmlns:a16="http://schemas.microsoft.com/office/drawing/2014/main" val="20001"/>
                    </a:ext>
                  </a:extLst>
                </a:gridCol>
                <a:gridCol w="3073400">
                  <a:extLst>
                    <a:ext uri="{9D8B030D-6E8A-4147-A177-3AD203B41FA5}">
                      <a16:colId xmlns:a16="http://schemas.microsoft.com/office/drawing/2014/main" val="20002"/>
                    </a:ext>
                  </a:extLst>
                </a:gridCol>
              </a:tblGrid>
              <a:tr h="1087232">
                <a:tc>
                  <a:txBody>
                    <a:bodyPr/>
                    <a:lstStyle/>
                    <a:p>
                      <a:pPr algn="l"/>
                      <a:r>
                        <a:rPr lang="en-US" sz="2800" dirty="0"/>
                        <a:t>Book of the Pentateuch</a:t>
                      </a:r>
                    </a:p>
                  </a:txBody>
                  <a:tcPr/>
                </a:tc>
                <a:tc>
                  <a:txBody>
                    <a:bodyPr/>
                    <a:lstStyle/>
                    <a:p>
                      <a:pPr algn="l"/>
                      <a:r>
                        <a:rPr lang="en-US" sz="2800" dirty="0"/>
                        <a:t>What it tells us about humanity</a:t>
                      </a:r>
                    </a:p>
                  </a:txBody>
                  <a:tcPr/>
                </a:tc>
                <a:tc>
                  <a:txBody>
                    <a:bodyPr/>
                    <a:lstStyle/>
                    <a:p>
                      <a:pPr algn="l"/>
                      <a:r>
                        <a:rPr lang="en-US" sz="2800" dirty="0"/>
                        <a:t>What</a:t>
                      </a:r>
                      <a:r>
                        <a:rPr lang="en-US" sz="2800" baseline="0" dirty="0"/>
                        <a:t> it tells us about God</a:t>
                      </a:r>
                      <a:endParaRPr lang="en-US" sz="2800" dirty="0"/>
                    </a:p>
                  </a:txBody>
                  <a:tcPr/>
                </a:tc>
                <a:extLst>
                  <a:ext uri="{0D108BD9-81ED-4DB2-BD59-A6C34878D82A}">
                    <a16:rowId xmlns:a16="http://schemas.microsoft.com/office/drawing/2014/main" val="10000"/>
                  </a:ext>
                </a:extLst>
              </a:tr>
              <a:tr h="1380778">
                <a:tc>
                  <a:txBody>
                    <a:bodyPr/>
                    <a:lstStyle/>
                    <a:p>
                      <a:r>
                        <a:rPr lang="en-US" sz="2800" dirty="0"/>
                        <a:t>Genesis</a:t>
                      </a:r>
                    </a:p>
                  </a:txBody>
                  <a:tcPr/>
                </a:tc>
                <a:tc>
                  <a:txBody>
                    <a:bodyPr/>
                    <a:lstStyle/>
                    <a:p>
                      <a:r>
                        <a:rPr lang="en-US" sz="2800" dirty="0"/>
                        <a:t>Ruin and rebellion through sin</a:t>
                      </a:r>
                    </a:p>
                  </a:txBody>
                  <a:tcPr/>
                </a:tc>
                <a:tc>
                  <a:txBody>
                    <a:bodyPr/>
                    <a:lstStyle/>
                    <a:p>
                      <a:r>
                        <a:rPr lang="en-US" sz="2800" dirty="0"/>
                        <a:t>Sovereignty</a:t>
                      </a:r>
                    </a:p>
                  </a:txBody>
                  <a:tcPr/>
                </a:tc>
                <a:extLst>
                  <a:ext uri="{0D108BD9-81ED-4DB2-BD59-A6C34878D82A}">
                    <a16:rowId xmlns:a16="http://schemas.microsoft.com/office/drawing/2014/main" val="10001"/>
                  </a:ext>
                </a:extLst>
              </a:tr>
              <a:tr h="951202">
                <a:tc>
                  <a:txBody>
                    <a:bodyPr/>
                    <a:lstStyle/>
                    <a:p>
                      <a:r>
                        <a:rPr lang="en-US" sz="2800" dirty="0"/>
                        <a:t>Exodus</a:t>
                      </a:r>
                    </a:p>
                  </a:txBody>
                  <a:tcPr/>
                </a:tc>
                <a:tc>
                  <a:txBody>
                    <a:bodyPr/>
                    <a:lstStyle/>
                    <a:p>
                      <a:r>
                        <a:rPr lang="en-US" sz="2800" dirty="0"/>
                        <a:t>Redemption from bondage</a:t>
                      </a:r>
                    </a:p>
                  </a:txBody>
                  <a:tcPr/>
                </a:tc>
                <a:tc>
                  <a:txBody>
                    <a:bodyPr/>
                    <a:lstStyle/>
                    <a:p>
                      <a:r>
                        <a:rPr lang="en-US" sz="2800" dirty="0"/>
                        <a:t>Omnipotence</a:t>
                      </a:r>
                    </a:p>
                  </a:txBody>
                  <a:tcPr/>
                </a:tc>
                <a:extLst>
                  <a:ext uri="{0D108BD9-81ED-4DB2-BD59-A6C34878D82A}">
                    <a16:rowId xmlns:a16="http://schemas.microsoft.com/office/drawing/2014/main" val="10002"/>
                  </a:ext>
                </a:extLst>
              </a:tr>
              <a:tr h="951202">
                <a:tc>
                  <a:txBody>
                    <a:bodyPr/>
                    <a:lstStyle/>
                    <a:p>
                      <a:r>
                        <a:rPr lang="en-US" sz="2800" dirty="0"/>
                        <a:t>Leviticus</a:t>
                      </a:r>
                    </a:p>
                  </a:txBody>
                  <a:tcPr/>
                </a:tc>
                <a:tc>
                  <a:txBody>
                    <a:bodyPr/>
                    <a:lstStyle/>
                    <a:p>
                      <a:r>
                        <a:rPr lang="en-US" sz="2800" dirty="0"/>
                        <a:t>Communion and fellowship</a:t>
                      </a:r>
                    </a:p>
                  </a:txBody>
                  <a:tcPr/>
                </a:tc>
                <a:tc>
                  <a:txBody>
                    <a:bodyPr/>
                    <a:lstStyle/>
                    <a:p>
                      <a:r>
                        <a:rPr lang="en-US" sz="2800" dirty="0"/>
                        <a:t>Holiness</a:t>
                      </a:r>
                    </a:p>
                  </a:txBody>
                  <a:tcPr/>
                </a:tc>
                <a:extLst>
                  <a:ext uri="{0D108BD9-81ED-4DB2-BD59-A6C34878D82A}">
                    <a16:rowId xmlns:a16="http://schemas.microsoft.com/office/drawing/2014/main" val="10003"/>
                  </a:ext>
                </a:extLst>
              </a:tr>
              <a:tr h="521626">
                <a:tc>
                  <a:txBody>
                    <a:bodyPr/>
                    <a:lstStyle/>
                    <a:p>
                      <a:r>
                        <a:rPr lang="en-US" sz="2800" dirty="0"/>
                        <a:t>Numbers</a:t>
                      </a:r>
                    </a:p>
                  </a:txBody>
                  <a:tcPr/>
                </a:tc>
                <a:tc>
                  <a:txBody>
                    <a:bodyPr/>
                    <a:lstStyle/>
                    <a:p>
                      <a:r>
                        <a:rPr lang="en-US" sz="2800" dirty="0"/>
                        <a:t>Redirection</a:t>
                      </a:r>
                    </a:p>
                  </a:txBody>
                  <a:tcPr/>
                </a:tc>
                <a:tc>
                  <a:txBody>
                    <a:bodyPr/>
                    <a:lstStyle/>
                    <a:p>
                      <a:r>
                        <a:rPr lang="en-US" sz="2800" dirty="0"/>
                        <a:t>Justice</a:t>
                      </a:r>
                    </a:p>
                  </a:txBody>
                  <a:tcPr/>
                </a:tc>
                <a:extLst>
                  <a:ext uri="{0D108BD9-81ED-4DB2-BD59-A6C34878D82A}">
                    <a16:rowId xmlns:a16="http://schemas.microsoft.com/office/drawing/2014/main" val="10004"/>
                  </a:ext>
                </a:extLst>
              </a:tr>
              <a:tr h="501789">
                <a:tc>
                  <a:txBody>
                    <a:bodyPr/>
                    <a:lstStyle/>
                    <a:p>
                      <a:r>
                        <a:rPr lang="en-US" sz="2800" dirty="0"/>
                        <a:t>Deuteronomy</a:t>
                      </a:r>
                    </a:p>
                  </a:txBody>
                  <a:tcPr/>
                </a:tc>
                <a:tc>
                  <a:txBody>
                    <a:bodyPr/>
                    <a:lstStyle/>
                    <a:p>
                      <a:r>
                        <a:rPr lang="en-US" sz="2800" dirty="0"/>
                        <a:t>Instruction</a:t>
                      </a:r>
                    </a:p>
                  </a:txBody>
                  <a:tcPr/>
                </a:tc>
                <a:tc>
                  <a:txBody>
                    <a:bodyPr/>
                    <a:lstStyle/>
                    <a:p>
                      <a:r>
                        <a:rPr lang="en-US" sz="2800" dirty="0"/>
                        <a:t>Faithfulness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49550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E06EA-4DCA-F14F-AEAF-0A9183326BB7}"/>
              </a:ext>
            </a:extLst>
          </p:cNvPr>
          <p:cNvSpPr/>
          <p:nvPr/>
        </p:nvSpPr>
        <p:spPr>
          <a:xfrm>
            <a:off x="228600" y="1600200"/>
            <a:ext cx="8686800" cy="6001643"/>
          </a:xfrm>
          <a:prstGeom prst="rect">
            <a:avLst/>
          </a:prstGeom>
        </p:spPr>
        <p:txBody>
          <a:bodyPr wrap="square">
            <a:spAutoFit/>
          </a:bodyPr>
          <a:lstStyle/>
          <a:p>
            <a:pPr marL="285750" indent="-285750">
              <a:buFont typeface="Arial" panose="020B0604020202020204" pitchFamily="34" charset="0"/>
              <a:buChar char="•"/>
            </a:pPr>
            <a:r>
              <a:rPr lang="en-US" sz="2200" dirty="0"/>
              <a:t>The word Exodus means “exit, departure or going out,” which clearly describes the book’s clear event: the departure of the Hebrews from Egypt to become God’s holy nation (people).  </a:t>
            </a:r>
          </a:p>
          <a:p>
            <a:pPr marL="285750" indent="-285750">
              <a:buFont typeface="Arial" panose="020B0604020202020204" pitchFamily="34" charset="0"/>
              <a:buChar char="•"/>
            </a:pPr>
            <a:r>
              <a:rPr lang="en-US" sz="2200" dirty="0"/>
              <a:t>Our study of Exodus begins where Genesis leaves off.  Remember that in the last few chapters of Genesis, Joseph, after being sold into slavery, and an amazing chain of events that follow, becomes second in command to the Pharaoh himself.  Unaware of his position, his brothers come to Egypt to buy grain during the famine and after revealing his identity and forgiving his brothers, Joseph makes provision for them to come to Egypt where he provides them with land and a livelihood.   </a:t>
            </a:r>
          </a:p>
          <a:p>
            <a:pPr marL="285750" indent="-285750">
              <a:buFont typeface="Arial" panose="020B0604020202020204" pitchFamily="34" charset="0"/>
              <a:buChar char="•"/>
            </a:pPr>
            <a:r>
              <a:rPr lang="en-US" sz="2200" dirty="0"/>
              <a:t>And the Hebrews prospered: “</a:t>
            </a:r>
            <a:r>
              <a:rPr lang="en-US" sz="2200" i="1" dirty="0"/>
              <a:t>All the descendants of Jacob were seventy persons; Joseph was already in Egypt. 6 Then Joseph died, and all his brothers and all that generation. 7 But the people of Israel were fruitful and increased greatly; they multiplied and grew exceedingly strong, so that the land was filled with them</a:t>
            </a:r>
            <a:r>
              <a:rPr lang="en-US" sz="2200" dirty="0"/>
              <a:t>” (Ex. 1:5-7)</a:t>
            </a:r>
          </a:p>
          <a:p>
            <a:endParaRPr lang="en-US" dirty="0"/>
          </a:p>
          <a:p>
            <a:r>
              <a:rPr lang="en-US" dirty="0"/>
              <a:t> </a:t>
            </a:r>
          </a:p>
          <a:p>
            <a:endParaRPr lang="en-US" dirty="0"/>
          </a:p>
        </p:txBody>
      </p:sp>
      <p:sp>
        <p:nvSpPr>
          <p:cNvPr id="5" name="Title 4">
            <a:extLst>
              <a:ext uri="{FF2B5EF4-FFF2-40B4-BE49-F238E27FC236}">
                <a16:creationId xmlns:a16="http://schemas.microsoft.com/office/drawing/2014/main" id="{0F287C01-6F4E-C142-BF28-28DC825395E1}"/>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35464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C082D-174A-7048-A9B1-B34BF82ED5C2}"/>
              </a:ext>
            </a:extLst>
          </p:cNvPr>
          <p:cNvSpPr>
            <a:spLocks noGrp="1"/>
          </p:cNvSpPr>
          <p:nvPr>
            <p:ph idx="4294967295"/>
          </p:nvPr>
        </p:nvSpPr>
        <p:spPr>
          <a:xfrm>
            <a:off x="304800" y="228600"/>
            <a:ext cx="8229600" cy="4625975"/>
          </a:xfrm>
        </p:spPr>
        <p:txBody>
          <a:bodyPr/>
          <a:lstStyle/>
          <a:p>
            <a:pPr>
              <a:buFont typeface="Arial" panose="020B0604020202020204" pitchFamily="34" charset="0"/>
              <a:buChar char="•"/>
            </a:pPr>
            <a:r>
              <a:rPr lang="en-US" sz="2200" dirty="0"/>
              <a:t>Until…. “Now there arose a new king over Egypt, who did not know Joseph. 9 And he said to his people, “Behold, the people of Israel are too many and too mighty for us” (Ex. 1:8-9)</a:t>
            </a:r>
          </a:p>
          <a:p>
            <a:pPr>
              <a:buFont typeface="Arial" panose="020B0604020202020204" pitchFamily="34" charset="0"/>
              <a:buChar char="•"/>
            </a:pPr>
            <a:r>
              <a:rPr lang="en-US" sz="2200" dirty="0"/>
              <a:t>The king’s insecurity leads him to order the Hebrew midwives to kill every Hebrew male they help deliver.  </a:t>
            </a:r>
          </a:p>
          <a:p>
            <a:endParaRPr lang="en-US" sz="2000" dirty="0"/>
          </a:p>
          <a:p>
            <a:endParaRPr lang="en-US" dirty="0"/>
          </a:p>
        </p:txBody>
      </p:sp>
      <p:sp>
        <p:nvSpPr>
          <p:cNvPr id="5" name="TextBox 4">
            <a:extLst>
              <a:ext uri="{FF2B5EF4-FFF2-40B4-BE49-F238E27FC236}">
                <a16:creationId xmlns:a16="http://schemas.microsoft.com/office/drawing/2014/main" id="{3AA3B44A-D4E9-6046-B3A9-338B57291021}"/>
              </a:ext>
            </a:extLst>
          </p:cNvPr>
          <p:cNvSpPr txBox="1"/>
          <p:nvPr/>
        </p:nvSpPr>
        <p:spPr>
          <a:xfrm>
            <a:off x="533400" y="2286000"/>
            <a:ext cx="8077200" cy="3477875"/>
          </a:xfrm>
          <a:prstGeom prst="rect">
            <a:avLst/>
          </a:prstGeom>
          <a:solidFill>
            <a:schemeClr val="accent1"/>
          </a:solidFill>
        </p:spPr>
        <p:txBody>
          <a:bodyPr wrap="square" rtlCol="0">
            <a:spAutoFit/>
          </a:bodyPr>
          <a:lstStyle/>
          <a:p>
            <a:r>
              <a:rPr lang="en-US" sz="2200" b="1" dirty="0"/>
              <a:t>"With the death of Joseph, the Genesis record comes to an end.  And some 400 years apparently pass before another scriptural account focuses back on the descendants of Israel   in Egypt…As the Exodus record begins, a new spiritual leader emerges from among God’s people.  For a more sophisticated age, Moses will be a man of education, training, and royal upbringing.  He will be an author, lawgiver, builder, and military leader.  Most </a:t>
            </a:r>
            <a:r>
              <a:rPr lang="en-US" sz="2200" b="1" dirty="0" err="1"/>
              <a:t>importamtly</a:t>
            </a:r>
            <a:r>
              <a:rPr lang="en-US" sz="2200" b="1" dirty="0"/>
              <a:t>, he, like Abraham, will be a man of faith in God and an intermediary between God and his people” --- </a:t>
            </a:r>
            <a:r>
              <a:rPr lang="en-US" sz="2200" dirty="0"/>
              <a:t>F. </a:t>
            </a:r>
            <a:r>
              <a:rPr lang="en-US" sz="2200" dirty="0" err="1"/>
              <a:t>LaGard</a:t>
            </a:r>
            <a:r>
              <a:rPr lang="en-US" sz="2200" dirty="0"/>
              <a:t> Smith ,The Narrative Bible,  page 97 </a:t>
            </a:r>
          </a:p>
        </p:txBody>
      </p:sp>
      <p:sp>
        <p:nvSpPr>
          <p:cNvPr id="6" name="TextBox 5">
            <a:extLst>
              <a:ext uri="{FF2B5EF4-FFF2-40B4-BE49-F238E27FC236}">
                <a16:creationId xmlns:a16="http://schemas.microsoft.com/office/drawing/2014/main" id="{F75E4D25-25F9-C540-8FA9-94AD44586C5F}"/>
              </a:ext>
            </a:extLst>
          </p:cNvPr>
          <p:cNvSpPr txBox="1"/>
          <p:nvPr/>
        </p:nvSpPr>
        <p:spPr>
          <a:xfrm>
            <a:off x="311285" y="6011614"/>
            <a:ext cx="8991600" cy="1692771"/>
          </a:xfrm>
          <a:prstGeom prst="rect">
            <a:avLst/>
          </a:prstGeom>
          <a:noFill/>
        </p:spPr>
        <p:txBody>
          <a:bodyPr wrap="square" rtlCol="0">
            <a:spAutoFit/>
          </a:bodyPr>
          <a:lstStyle/>
          <a:p>
            <a:r>
              <a:rPr lang="en-US" sz="2400" dirty="0"/>
              <a:t>“</a:t>
            </a:r>
            <a:r>
              <a:rPr lang="en-US" sz="2200" dirty="0"/>
              <a:t>And there has not arisen a prophet since in Israel like Moses, whom the LORD knew face to face” (Deut. 34:10).  </a:t>
            </a:r>
          </a:p>
          <a:p>
            <a:endParaRPr lang="en-US" sz="2200" dirty="0"/>
          </a:p>
          <a:p>
            <a:endParaRPr lang="en-US" dirty="0"/>
          </a:p>
          <a:p>
            <a:endParaRPr lang="en-US" dirty="0"/>
          </a:p>
        </p:txBody>
      </p:sp>
    </p:spTree>
    <p:extLst>
      <p:ext uri="{BB962C8B-B14F-4D97-AF65-F5344CB8AC3E}">
        <p14:creationId xmlns:p14="http://schemas.microsoft.com/office/powerpoint/2010/main" val="393531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408176"/>
            <a:ext cx="8743950" cy="5449824"/>
          </a:xfrm>
        </p:spPr>
        <p:txBody>
          <a:bodyPr>
            <a:normAutofit fontScale="70000" lnSpcReduction="20000"/>
          </a:bodyPr>
          <a:lstStyle/>
          <a:p>
            <a:pPr marL="89154" indent="0">
              <a:buNone/>
            </a:pPr>
            <a:r>
              <a:rPr lang="en-US" dirty="0"/>
              <a:t>As with Genesis, early Jewish traditions name Moses as the most likely and best qualified person to have authored Exodus. This theory is supported by a number of factors. Moses’s unique education in the royal courts of Egypt certainly provided him the opportunity and ability to pen these works (Acts 7:22). Internal evidence (material found within the text of Exodus itself ) adds support for Moses’s authorship. Many conversations, events, and geographical details could be known only by an eyewitness or participant. For example, the text reads: “Moses then wrote down everything the Lord had said,” (Exodus 24:4 NIV). Additionally, other biblical books refer to “the law of Moses” ( Joshua 1:7; 1 Kings 2:3), indicating that Exodus, which includes rules and regulations, was written by Moses. Jesus Himself introduced a quote from Exodus 20:12 and 21:17 with the words, “For Moses said” (Mark 7:10), confirming His own understanding of the book’s author.</a:t>
            </a:r>
          </a:p>
          <a:p>
            <a:pPr marL="89154" indent="0">
              <a:buNone/>
            </a:pPr>
            <a:endParaRPr lang="en-US" dirty="0"/>
          </a:p>
          <a:p>
            <a:pPr marL="89154" indent="0">
              <a:buNone/>
            </a:pPr>
            <a:r>
              <a:rPr lang="en-US" dirty="0"/>
              <a:t>The title “Exodus” comes from the Septuagint, which derived it from the primary event found in the book, the deliverance from slavery and “exodus” or departure of the Israelite nation out of Egypt by the hand of Yahweh, the God of their forefathers.</a:t>
            </a:r>
          </a:p>
          <a:p>
            <a:pPr marL="89154" indent="0">
              <a:buNone/>
            </a:pPr>
            <a:endParaRPr lang="en-US" dirty="0"/>
          </a:p>
          <a:p>
            <a:pPr marL="89154" indent="0">
              <a:buNone/>
            </a:pPr>
            <a:endParaRPr lang="en-US" dirty="0"/>
          </a:p>
        </p:txBody>
      </p:sp>
    </p:spTree>
    <p:extLst>
      <p:ext uri="{BB962C8B-B14F-4D97-AF65-F5344CB8AC3E}">
        <p14:creationId xmlns:p14="http://schemas.microsoft.com/office/powerpoint/2010/main" val="231444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p:txBody>
          <a:bodyPr>
            <a:normAutofit/>
          </a:bodyPr>
          <a:lstStyle/>
          <a:p>
            <a:pPr marL="89154" indent="0">
              <a:buNone/>
            </a:pPr>
            <a:r>
              <a:rPr lang="en-US" sz="2400" dirty="0"/>
              <a:t>Exodus begins in the Egyptian region called Goshen. The people then traveled out of Egypt and, it is traditionally believed, moved toward the southern end of the Sinai Peninsula. They camped at Mount Sinai, where Moses received God’s commandments.</a:t>
            </a:r>
          </a:p>
          <a:p>
            <a:pPr marL="89154" indent="0">
              <a:buNone/>
            </a:pPr>
            <a:endParaRPr lang="en-US" sz="2400" dirty="0"/>
          </a:p>
          <a:p>
            <a:pPr marL="89154" indent="0">
              <a:buNone/>
            </a:pPr>
            <a:r>
              <a:rPr lang="en-US" sz="2400" dirty="0"/>
              <a:t>The book covers a period of approximately eighty years, from shortly before Moses’s birth (c. 1526 BC) to the events that occurred at Mount Sinai in 1446 BC.</a:t>
            </a:r>
          </a:p>
        </p:txBody>
      </p:sp>
    </p:spTree>
    <p:extLst>
      <p:ext uri="{BB962C8B-B14F-4D97-AF65-F5344CB8AC3E}">
        <p14:creationId xmlns:p14="http://schemas.microsoft.com/office/powerpoint/2010/main" val="1697303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7455</TotalTime>
  <Words>3452</Words>
  <Application>Microsoft Macintosh PowerPoint</Application>
  <PresentationFormat>On-screen Show (4:3)</PresentationFormat>
  <Paragraphs>277</Paragraphs>
  <Slides>15</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Abadi MT Condensed Extra Bold</vt:lpstr>
      <vt:lpstr>Arial</vt:lpstr>
      <vt:lpstr>Arial Black</vt:lpstr>
      <vt:lpstr>Calibri</vt:lpstr>
      <vt:lpstr>Corbel</vt:lpstr>
      <vt:lpstr>Wingdings</vt:lpstr>
      <vt:lpstr>Wingdings 2</vt:lpstr>
      <vt:lpstr>Wingdings 3</vt:lpstr>
      <vt:lpstr>Module</vt:lpstr>
      <vt:lpstr>Symphony of the Scriptures</vt:lpstr>
      <vt:lpstr>Exodus</vt:lpstr>
      <vt:lpstr>PowerPoint Presentation</vt:lpstr>
      <vt:lpstr>PowerPoint Presentation</vt:lpstr>
      <vt:lpstr>The Pentateuch</vt:lpstr>
      <vt:lpstr>Introduction</vt:lpstr>
      <vt:lpstr>PowerPoint Presentation</vt:lpstr>
      <vt:lpstr>Who wrote the book?</vt:lpstr>
      <vt:lpstr>Where are we?</vt:lpstr>
      <vt:lpstr>Why is Exodus so important?</vt:lpstr>
      <vt:lpstr>What's the point?</vt:lpstr>
      <vt:lpstr>How do I apply this?</vt:lpstr>
      <vt:lpstr>Brief Outline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108</cp:revision>
  <cp:lastPrinted>2021-04-25T11:33:09Z</cp:lastPrinted>
  <dcterms:created xsi:type="dcterms:W3CDTF">2010-11-07T11:38:16Z</dcterms:created>
  <dcterms:modified xsi:type="dcterms:W3CDTF">2022-06-11T19:47:45Z</dcterms:modified>
</cp:coreProperties>
</file>